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19"/>
  </p:notesMasterIdLst>
  <p:sldIdLst>
    <p:sldId id="256" r:id="rId3"/>
    <p:sldId id="312" r:id="rId4"/>
    <p:sldId id="300" r:id="rId5"/>
    <p:sldId id="301" r:id="rId6"/>
    <p:sldId id="302" r:id="rId7"/>
    <p:sldId id="304" r:id="rId8"/>
    <p:sldId id="305" r:id="rId9"/>
    <p:sldId id="308" r:id="rId10"/>
    <p:sldId id="314" r:id="rId11"/>
    <p:sldId id="315" r:id="rId12"/>
    <p:sldId id="316" r:id="rId13"/>
    <p:sldId id="317" r:id="rId14"/>
    <p:sldId id="318" r:id="rId15"/>
    <p:sldId id="319" r:id="rId16"/>
    <p:sldId id="310" r:id="rId17"/>
    <p:sldId id="309" r:id="rId1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A9A"/>
    <a:srgbClr val="3BCCFF"/>
    <a:srgbClr val="71DAFF"/>
    <a:srgbClr val="00F08F"/>
    <a:srgbClr val="00AAF2"/>
    <a:srgbClr val="1952F4"/>
    <a:srgbClr val="5E1EF4"/>
    <a:srgbClr val="A319F3"/>
    <a:srgbClr val="FF00D3"/>
    <a:srgbClr val="FF6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28" autoAdjust="0"/>
    <p:restoredTop sz="94628"/>
  </p:normalViewPr>
  <p:slideViewPr>
    <p:cSldViewPr snapToGrid="0">
      <p:cViewPr>
        <p:scale>
          <a:sx n="78" d="100"/>
          <a:sy n="78" d="100"/>
        </p:scale>
        <p:origin x="1776" y="4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A0A8C-64D7-414C-9F4C-F77463373E79}" type="datetimeFigureOut">
              <a:rPr lang="de-CH" smtClean="0"/>
              <a:pPr/>
              <a:t>26.05.2021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D173E-AAE9-40E2-B8C4-C01B54BEC1D6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4181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D173E-AAE9-40E2-B8C4-C01B54BEC1D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9519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D173E-AAE9-40E2-B8C4-C01B54BEC1D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9625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2943-8402-4411-96A0-3ACDFA849024}" type="datetimeFigureOut">
              <a:rPr lang="de-CH" smtClean="0"/>
              <a:pPr/>
              <a:t>26.05.2021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64FF-A6D8-466C-B2F4-8CF70483F4FF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0256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2943-8402-4411-96A0-3ACDFA849024}" type="datetimeFigureOut">
              <a:rPr lang="de-CH" smtClean="0"/>
              <a:pPr/>
              <a:t>26.05.2021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64FF-A6D8-466C-B2F4-8CF70483F4FF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5566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2943-8402-4411-96A0-3ACDFA849024}" type="datetimeFigureOut">
              <a:rPr lang="de-CH" smtClean="0"/>
              <a:pPr/>
              <a:t>26.05.2021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64FF-A6D8-466C-B2F4-8CF70483F4FF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9719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F81C3-712A-454E-BC57-C56E2277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AA8A2C-0E45-4E76-87F4-9F82DE32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0EAE6AD-3524-4DC9-89CB-2B03F15F1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7C72CB-279F-4833-9821-4435619F9E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EA0C291-1F54-4C26-A1C8-4B65B3B7DF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5EBC61-7079-4250-8A33-79C061899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7224E-7364-493F-86AB-46F46D2C0283}" type="datetimeFigureOut">
              <a:rPr lang="de-CH" smtClean="0"/>
              <a:t>26.05.2021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B789DCD-6778-4848-861B-E62EA2132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41220C-9701-4C40-B87D-02CD0AB7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E72E-C757-4F8A-A5BE-07F517D6B6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143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2943-8402-4411-96A0-3ACDFA849024}" type="datetimeFigureOut">
              <a:rPr lang="de-CH" smtClean="0"/>
              <a:pPr/>
              <a:t>26.05.2021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64FF-A6D8-466C-B2F4-8CF70483F4FF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96048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2943-8402-4411-96A0-3ACDFA849024}" type="datetimeFigureOut">
              <a:rPr lang="de-CH" smtClean="0"/>
              <a:pPr/>
              <a:t>26.05.2021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64FF-A6D8-466C-B2F4-8CF70483F4FF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0173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2943-8402-4411-96A0-3ACDFA849024}" type="datetimeFigureOut">
              <a:rPr lang="de-CH" smtClean="0"/>
              <a:pPr/>
              <a:t>26.05.2021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64FF-A6D8-466C-B2F4-8CF70483F4FF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929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2943-8402-4411-96A0-3ACDFA849024}" type="datetimeFigureOut">
              <a:rPr lang="de-CH" smtClean="0"/>
              <a:pPr/>
              <a:t>26.05.2021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64FF-A6D8-466C-B2F4-8CF70483F4FF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5594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2943-8402-4411-96A0-3ACDFA849024}" type="datetimeFigureOut">
              <a:rPr lang="de-CH" smtClean="0"/>
              <a:pPr/>
              <a:t>26.05.2021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64FF-A6D8-466C-B2F4-8CF70483F4FF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2185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2943-8402-4411-96A0-3ACDFA849024}" type="datetimeFigureOut">
              <a:rPr lang="de-CH" smtClean="0"/>
              <a:pPr/>
              <a:t>26.05.2021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64FF-A6D8-466C-B2F4-8CF70483F4FF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4605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2943-8402-4411-96A0-3ACDFA849024}" type="datetimeFigureOut">
              <a:rPr lang="de-CH" smtClean="0"/>
              <a:pPr/>
              <a:t>26.05.2021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64FF-A6D8-466C-B2F4-8CF70483F4FF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7994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2943-8402-4411-96A0-3ACDFA849024}" type="datetimeFigureOut">
              <a:rPr lang="de-CH" smtClean="0"/>
              <a:pPr/>
              <a:t>26.05.2021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64FF-A6D8-466C-B2F4-8CF70483F4FF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8145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2943-8402-4411-96A0-3ACDFA849024}" type="datetimeFigureOut">
              <a:rPr lang="de-CH" smtClean="0"/>
              <a:pPr/>
              <a:t>26.05.2021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764FF-A6D8-466C-B2F4-8CF70483F4FF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3473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8795AED-F28A-4E16-8DFD-49AA0AEAA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3F16C3-DBFA-4AA5-8D6E-184D9F2CF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200C5D-1CF3-4FC4-B54D-4C2A47AD7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7224E-7364-493F-86AB-46F46D2C0283}" type="datetimeFigureOut">
              <a:rPr lang="de-CH" smtClean="0"/>
              <a:t>26.05.2021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F4E7E8-B427-41FA-94D6-6518CD084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8ABEB7-1E01-4174-9C85-C20154443D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3E72E-C757-4F8A-A5BE-07F517D6B6C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9959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exchess.bplaced.ne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exchess.bplaced.ne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AFFD5CBC-DEE3-B74E-A987-4DB719868730}"/>
              </a:ext>
            </a:extLst>
          </p:cNvPr>
          <p:cNvSpPr txBox="1"/>
          <p:nvPr/>
        </p:nvSpPr>
        <p:spPr>
          <a:xfrm>
            <a:off x="958299" y="1009030"/>
            <a:ext cx="18473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CH" sz="1463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A5454CC-C025-764C-8B23-8745AFBAC9C2}"/>
              </a:ext>
            </a:extLst>
          </p:cNvPr>
          <p:cNvSpPr txBox="1"/>
          <p:nvPr/>
        </p:nvSpPr>
        <p:spPr>
          <a:xfrm>
            <a:off x="-333789" y="1202842"/>
            <a:ext cx="18473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CH" sz="1463" b="1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1174E5D-4DB2-F946-B2F3-25948AADC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787" y="1520301"/>
            <a:ext cx="9906000" cy="540991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4F546A3B-11B1-471D-93F8-28E1C895EB2D}"/>
              </a:ext>
            </a:extLst>
          </p:cNvPr>
          <p:cNvSpPr txBox="1"/>
          <p:nvPr/>
        </p:nvSpPr>
        <p:spPr>
          <a:xfrm>
            <a:off x="1678192" y="6271707"/>
            <a:ext cx="237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solidFill>
                  <a:schemeClr val="bg1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hexchess.bplaced.net</a:t>
            </a:r>
            <a:endParaRPr lang="de-CH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65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208C55-EDA8-4015-8A7B-8EC635A4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Quality Assurance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A7CF36-E82E-421F-8127-BDF238604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5E2E94-6E20-46E3-9F08-3422B7B81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963" b="51852" l="56563" r="69323">
                        <a14:foregroundMark x1="60833" y1="32963" x2="60833" y2="32963"/>
                        <a14:foregroundMark x1="60052" y1="51852" x2="62865" y2="52315"/>
                        <a14:foregroundMark x1="64087" y1="52093" x2="65417" y2="51852"/>
                        <a14:foregroundMark x1="65417" y1="51852" x2="66146" y2="51204"/>
                        <a14:backgroundMark x1="69167" y1="39722" x2="69167" y2="39722"/>
                        <a14:backgroundMark x1="69010" y1="39722" x2="69010" y2="39722"/>
                        <a14:backgroundMark x1="68958" y1="39722" x2="68958" y2="39722"/>
                        <a14:backgroundMark x1="68490" y1="38611" x2="69479" y2="40926"/>
                        <a14:backgroundMark x1="68698" y1="40000" x2="68698" y2="40000"/>
                        <a14:backgroundMark x1="63125" y1="52407" x2="63646" y2="52407"/>
                        <a14:backgroundMark x1="63177" y1="52130" x2="63958" y2="52407"/>
                      </a14:backgroundRemoval>
                    </a14:imgEffect>
                  </a14:imgLayer>
                </a14:imgProps>
              </a:ext>
            </a:extLst>
          </a:blip>
          <a:srcRect l="54970" t="30728" r="29045" b="46316"/>
          <a:stretch/>
        </p:blipFill>
        <p:spPr>
          <a:xfrm>
            <a:off x="8661190" y="5846118"/>
            <a:ext cx="971484" cy="784796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E59A549E-1DD1-4A8B-9DD5-F978F7B6745B}"/>
              </a:ext>
            </a:extLst>
          </p:cNvPr>
          <p:cNvSpPr/>
          <p:nvPr/>
        </p:nvSpPr>
        <p:spPr>
          <a:xfrm>
            <a:off x="9034762" y="3137219"/>
            <a:ext cx="597912" cy="62265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63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7718F86-F4EB-46F6-BE65-213E44530E3B}"/>
              </a:ext>
            </a:extLst>
          </p:cNvPr>
          <p:cNvSpPr txBox="1"/>
          <p:nvPr/>
        </p:nvSpPr>
        <p:spPr>
          <a:xfrm>
            <a:off x="9109986" y="3245935"/>
            <a:ext cx="597912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275" dirty="0"/>
              <a:t>10</a:t>
            </a:r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1328E6FB-EA19-4444-B6AF-3EC8AF57FB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90" y="2678311"/>
            <a:ext cx="6150679" cy="3159518"/>
          </a:xfrm>
        </p:spPr>
      </p:pic>
    </p:spTree>
    <p:extLst>
      <p:ext uri="{BB962C8B-B14F-4D97-AF65-F5344CB8AC3E}">
        <p14:creationId xmlns:p14="http://schemas.microsoft.com/office/powerpoint/2010/main" val="2295550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208C55-EDA8-4015-8A7B-8EC635A4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Quality Assurance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A7CF36-E82E-421F-8127-BDF238604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Resultate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5E2E94-6E20-46E3-9F08-3422B7B81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963" b="51852" l="56563" r="69323">
                        <a14:foregroundMark x1="60833" y1="32963" x2="60833" y2="32963"/>
                        <a14:foregroundMark x1="60052" y1="51852" x2="62865" y2="52315"/>
                        <a14:foregroundMark x1="64087" y1="52093" x2="65417" y2="51852"/>
                        <a14:foregroundMark x1="65417" y1="51852" x2="66146" y2="51204"/>
                        <a14:backgroundMark x1="69167" y1="39722" x2="69167" y2="39722"/>
                        <a14:backgroundMark x1="69010" y1="39722" x2="69010" y2="39722"/>
                        <a14:backgroundMark x1="68958" y1="39722" x2="68958" y2="39722"/>
                        <a14:backgroundMark x1="68490" y1="38611" x2="69479" y2="40926"/>
                        <a14:backgroundMark x1="68698" y1="40000" x2="68698" y2="40000"/>
                        <a14:backgroundMark x1="63125" y1="52407" x2="63646" y2="52407"/>
                        <a14:backgroundMark x1="63177" y1="52130" x2="63958" y2="52407"/>
                      </a14:backgroundRemoval>
                    </a14:imgEffect>
                  </a14:imgLayer>
                </a14:imgProps>
              </a:ext>
            </a:extLst>
          </a:blip>
          <a:srcRect l="54970" t="30728" r="29045" b="46316"/>
          <a:stretch/>
        </p:blipFill>
        <p:spPr>
          <a:xfrm>
            <a:off x="80746" y="5996895"/>
            <a:ext cx="1019905" cy="823912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E59A549E-1DD1-4A8B-9DD5-F978F7B6745B}"/>
              </a:ext>
            </a:extLst>
          </p:cNvPr>
          <p:cNvSpPr/>
          <p:nvPr/>
        </p:nvSpPr>
        <p:spPr>
          <a:xfrm>
            <a:off x="9044594" y="148212"/>
            <a:ext cx="597912" cy="62265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63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7718F86-F4EB-46F6-BE65-213E44530E3B}"/>
              </a:ext>
            </a:extLst>
          </p:cNvPr>
          <p:cNvSpPr txBox="1"/>
          <p:nvPr/>
        </p:nvSpPr>
        <p:spPr>
          <a:xfrm>
            <a:off x="9119818" y="246170"/>
            <a:ext cx="597912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275" dirty="0"/>
              <a:t>11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90529A4B-864F-46BE-A4C5-18832400FA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44" y="2745743"/>
            <a:ext cx="8495109" cy="3214366"/>
          </a:xfrm>
        </p:spPr>
      </p:pic>
    </p:spTree>
    <p:extLst>
      <p:ext uri="{BB962C8B-B14F-4D97-AF65-F5344CB8AC3E}">
        <p14:creationId xmlns:p14="http://schemas.microsoft.com/office/powerpoint/2010/main" val="2808478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208C55-EDA8-4015-8A7B-8EC635A4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Quality Assurance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A7CF36-E82E-421F-8127-BDF238604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870" y="1027907"/>
            <a:ext cx="4190702" cy="823912"/>
          </a:xfrm>
        </p:spPr>
        <p:txBody>
          <a:bodyPr/>
          <a:lstStyle/>
          <a:p>
            <a:r>
              <a:rPr lang="de-CH" dirty="0"/>
              <a:t>Resultate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5E2E94-6E20-46E3-9F08-3422B7B81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963" b="51852" l="56563" r="69323">
                        <a14:foregroundMark x1="60833" y1="32963" x2="60833" y2="32963"/>
                        <a14:foregroundMark x1="60052" y1="51852" x2="62865" y2="52315"/>
                        <a14:foregroundMark x1="64087" y1="52093" x2="65417" y2="51852"/>
                        <a14:foregroundMark x1="65417" y1="51852" x2="66146" y2="51204"/>
                        <a14:backgroundMark x1="69167" y1="39722" x2="69167" y2="39722"/>
                        <a14:backgroundMark x1="69010" y1="39722" x2="69010" y2="39722"/>
                        <a14:backgroundMark x1="68958" y1="39722" x2="68958" y2="39722"/>
                        <a14:backgroundMark x1="68490" y1="38611" x2="69479" y2="40926"/>
                        <a14:backgroundMark x1="68698" y1="40000" x2="68698" y2="40000"/>
                        <a14:backgroundMark x1="63125" y1="52407" x2="63646" y2="52407"/>
                        <a14:backgroundMark x1="63177" y1="52130" x2="63958" y2="52407"/>
                      </a14:backgroundRemoval>
                    </a14:imgEffect>
                  </a14:imgLayer>
                </a14:imgProps>
              </a:ext>
            </a:extLst>
          </a:blip>
          <a:srcRect l="54970" t="30728" r="29045" b="46316"/>
          <a:stretch/>
        </p:blipFill>
        <p:spPr>
          <a:xfrm>
            <a:off x="8820791" y="5922570"/>
            <a:ext cx="998123" cy="806316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E59A549E-1DD1-4A8B-9DD5-F978F7B6745B}"/>
              </a:ext>
            </a:extLst>
          </p:cNvPr>
          <p:cNvSpPr/>
          <p:nvPr/>
        </p:nvSpPr>
        <p:spPr>
          <a:xfrm>
            <a:off x="9034762" y="3137219"/>
            <a:ext cx="597912" cy="62265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63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7718F86-F4EB-46F6-BE65-213E44530E3B}"/>
              </a:ext>
            </a:extLst>
          </p:cNvPr>
          <p:cNvSpPr txBox="1"/>
          <p:nvPr/>
        </p:nvSpPr>
        <p:spPr>
          <a:xfrm>
            <a:off x="9109986" y="3245935"/>
            <a:ext cx="597912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275" dirty="0"/>
              <a:t>12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2236D977-7DEB-4BE8-B16D-9E585F13B0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42" y="1887087"/>
            <a:ext cx="3470829" cy="4733606"/>
          </a:xfr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425E076-4F07-4BF9-B4C3-A22D48E330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316" y="1859789"/>
            <a:ext cx="3780251" cy="47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01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208C55-EDA8-4015-8A7B-8EC635A4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Quality Assurance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A7CF36-E82E-421F-8127-BDF238604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sz="2400" dirty="0"/>
              <a:t>Diskussion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5E2E94-6E20-46E3-9F08-3422B7B81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963" b="51852" l="56563" r="69323">
                        <a14:foregroundMark x1="60833" y1="32963" x2="60833" y2="32963"/>
                        <a14:foregroundMark x1="60052" y1="51852" x2="62865" y2="52315"/>
                        <a14:foregroundMark x1="64087" y1="52093" x2="65417" y2="51852"/>
                        <a14:foregroundMark x1="65417" y1="51852" x2="66146" y2="51204"/>
                        <a14:backgroundMark x1="69167" y1="39722" x2="69167" y2="39722"/>
                        <a14:backgroundMark x1="69010" y1="39722" x2="69010" y2="39722"/>
                        <a14:backgroundMark x1="68958" y1="39722" x2="68958" y2="39722"/>
                        <a14:backgroundMark x1="68490" y1="38611" x2="69479" y2="40926"/>
                        <a14:backgroundMark x1="68698" y1="40000" x2="68698" y2="40000"/>
                        <a14:backgroundMark x1="63125" y1="52407" x2="63646" y2="52407"/>
                        <a14:backgroundMark x1="63177" y1="52130" x2="63958" y2="52407"/>
                      </a14:backgroundRemoval>
                    </a14:imgEffect>
                  </a14:imgLayer>
                </a14:imgProps>
              </a:ext>
            </a:extLst>
          </a:blip>
          <a:srcRect l="54970" t="30728" r="29045" b="46316"/>
          <a:stretch/>
        </p:blipFill>
        <p:spPr>
          <a:xfrm>
            <a:off x="8704044" y="5672039"/>
            <a:ext cx="1026329" cy="829101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E59A549E-1DD1-4A8B-9DD5-F978F7B6745B}"/>
              </a:ext>
            </a:extLst>
          </p:cNvPr>
          <p:cNvSpPr/>
          <p:nvPr/>
        </p:nvSpPr>
        <p:spPr>
          <a:xfrm>
            <a:off x="9034762" y="3137219"/>
            <a:ext cx="597912" cy="62265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63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7718F86-F4EB-46F6-BE65-213E44530E3B}"/>
              </a:ext>
            </a:extLst>
          </p:cNvPr>
          <p:cNvSpPr txBox="1"/>
          <p:nvPr/>
        </p:nvSpPr>
        <p:spPr>
          <a:xfrm>
            <a:off x="9109986" y="3235177"/>
            <a:ext cx="597912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275" dirty="0"/>
              <a:t>13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E2FD5B5-C8EB-4F57-B7DC-BCEA1F32E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678311"/>
            <a:ext cx="8352434" cy="2993728"/>
          </a:xfrm>
        </p:spPr>
        <p:txBody>
          <a:bodyPr>
            <a:normAutofit/>
          </a:bodyPr>
          <a:lstStyle/>
          <a:p>
            <a:r>
              <a:rPr lang="de-CH" sz="2600" dirty="0"/>
              <a:t>Mit Unittests zufrieden (Essentielles)</a:t>
            </a:r>
          </a:p>
          <a:p>
            <a:pPr marL="0" indent="0">
              <a:buNone/>
            </a:pPr>
            <a:endParaRPr lang="de-CH" sz="2600" dirty="0"/>
          </a:p>
          <a:p>
            <a:r>
              <a:rPr lang="de-CH" sz="2600" dirty="0"/>
              <a:t>Nice </a:t>
            </a:r>
            <a:r>
              <a:rPr lang="de-CH" sz="2600" dirty="0" err="1"/>
              <a:t>to</a:t>
            </a:r>
            <a:r>
              <a:rPr lang="de-CH" sz="2600" dirty="0"/>
              <a:t> </a:t>
            </a:r>
            <a:r>
              <a:rPr lang="de-CH" sz="2600" dirty="0" err="1"/>
              <a:t>have</a:t>
            </a:r>
            <a:r>
              <a:rPr lang="de-CH" sz="2600" dirty="0"/>
              <a:t>: mehr </a:t>
            </a:r>
            <a:r>
              <a:rPr lang="de-CH" sz="2600" dirty="0" err="1"/>
              <a:t>Javadoc</a:t>
            </a:r>
            <a:r>
              <a:rPr lang="de-CH" sz="2600" dirty="0"/>
              <a:t> -&gt; unterschiedliche Lesbarkeit</a:t>
            </a:r>
          </a:p>
          <a:p>
            <a:endParaRPr lang="de-CH" sz="2600" dirty="0"/>
          </a:p>
          <a:p>
            <a:r>
              <a:rPr lang="de-CH" sz="2600" dirty="0"/>
              <a:t>Qualität litt aufgrund des Zeitdrucks.</a:t>
            </a:r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36525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848F5-A2CD-4E00-9D1A-7382A1C9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575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TECHNOLOGY</a:t>
            </a:r>
            <a:br>
              <a:rPr lang="de-DE" sz="3575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9E0073-D1D8-433D-9722-8C14C2B600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15000"/>
              </a:lnSpc>
              <a:spcAft>
                <a:spcPts val="813"/>
              </a:spcAft>
              <a:buNone/>
            </a:pPr>
            <a:r>
              <a:rPr lang="de-DE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Logo: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de-DE" sz="195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Netwide</a:t>
            </a:r>
            <a:r>
              <a:rPr lang="de-DE" sz="195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Assembler</a:t>
            </a:r>
            <a:endParaRPr lang="de-DE" sz="195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de-DE" sz="195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Bochs</a:t>
            </a:r>
            <a:endParaRPr lang="de-DE" sz="195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de-DE" sz="195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HxD</a:t>
            </a:r>
            <a:endParaRPr lang="de-DE" sz="195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de-DE" sz="195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GIMP</a:t>
            </a:r>
            <a:endParaRPr lang="de-DE" sz="195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512B8F-B942-4CB7-99A9-ABB67C01F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361" y="1825625"/>
            <a:ext cx="646549" cy="65282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8E50080-EA0E-485A-B101-F2FBC1357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548" y="712504"/>
            <a:ext cx="2930275" cy="1765948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862C23B3-FF96-4A67-BC70-1B03C7B5A3BD}"/>
              </a:ext>
            </a:extLst>
          </p:cNvPr>
          <p:cNvSpPr/>
          <p:nvPr/>
        </p:nvSpPr>
        <p:spPr>
          <a:xfrm>
            <a:off x="9034762" y="959598"/>
            <a:ext cx="597912" cy="62265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63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3357B3-AEB3-498F-8E7E-27B34FC59C7D}"/>
              </a:ext>
            </a:extLst>
          </p:cNvPr>
          <p:cNvSpPr txBox="1"/>
          <p:nvPr/>
        </p:nvSpPr>
        <p:spPr>
          <a:xfrm>
            <a:off x="9097677" y="1057556"/>
            <a:ext cx="476410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275" dirty="0"/>
              <a:t>14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F174CC-5652-4EDA-B9A2-A9EA914FA155}"/>
              </a:ext>
            </a:extLst>
          </p:cNvPr>
          <p:cNvSpPr txBox="1"/>
          <p:nvPr/>
        </p:nvSpPr>
        <p:spPr>
          <a:xfrm>
            <a:off x="4953000" y="2616299"/>
            <a:ext cx="2294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Kommunikation:</a:t>
            </a:r>
          </a:p>
          <a:p>
            <a:endParaRPr lang="de-CH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/>
              <a:t>Wireshark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 err="1"/>
              <a:t>Putty</a:t>
            </a:r>
            <a:endParaRPr lang="de-CH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FA3A7FC-CB69-499A-9A87-3E4B196E57C2}"/>
              </a:ext>
            </a:extLst>
          </p:cNvPr>
          <p:cNvSpPr txBox="1"/>
          <p:nvPr/>
        </p:nvSpPr>
        <p:spPr>
          <a:xfrm>
            <a:off x="681038" y="4317101"/>
            <a:ext cx="2677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Libraries:</a:t>
            </a:r>
          </a:p>
          <a:p>
            <a:endParaRPr lang="de-CH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/>
              <a:t>Apache Common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 err="1"/>
              <a:t>JUnit</a:t>
            </a:r>
            <a:r>
              <a:rPr lang="de-CH" sz="2000" dirty="0"/>
              <a:t>, </a:t>
            </a:r>
            <a:r>
              <a:rPr lang="de-CH" sz="2000" dirty="0" err="1"/>
              <a:t>Jacoco</a:t>
            </a:r>
            <a:r>
              <a:rPr lang="de-CH" sz="2000" dirty="0"/>
              <a:t>, Log4J</a:t>
            </a:r>
            <a:endParaRPr lang="de-CH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E304878-6B24-48FF-9EDF-BFE06679E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6484" y="2152038"/>
            <a:ext cx="2056190" cy="201274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C4518A9-2CA3-448F-8414-47621ED2C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3049" y="4504240"/>
            <a:ext cx="3126950" cy="1884475"/>
          </a:xfrm>
          <a:prstGeom prst="rect">
            <a:avLst/>
          </a:prstGeom>
        </p:spPr>
      </p:pic>
      <p:pic>
        <p:nvPicPr>
          <p:cNvPr id="23" name="Grafik 22" descr="Bücher Silhouette">
            <a:extLst>
              <a:ext uri="{FF2B5EF4-FFF2-40B4-BE49-F238E27FC236}">
                <a16:creationId xmlns:a16="http://schemas.microsoft.com/office/drawing/2014/main" id="{1F5946C0-D82B-4D76-875A-137C1E263B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3698" y="4081289"/>
            <a:ext cx="1110011" cy="111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6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8AA80A9-726F-4778-987C-BD470BEB2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57"/>
          <a:stretch/>
        </p:blipFill>
        <p:spPr>
          <a:xfrm>
            <a:off x="806885" y="2061484"/>
            <a:ext cx="2590800" cy="172852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CFC0D58-E7D3-4173-870B-27AC5895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 ARE SMARTER NOW</a:t>
            </a:r>
          </a:p>
        </p:txBody>
      </p:sp>
      <p:pic>
        <p:nvPicPr>
          <p:cNvPr id="1030" name="Picture 6" descr="Free Smart Cliparts, Download Free Smart Cliparts png images, Free ClipArts  on Clipart Library">
            <a:extLst>
              <a:ext uri="{FF2B5EF4-FFF2-40B4-BE49-F238E27FC236}">
                <a16:creationId xmlns:a16="http://schemas.microsoft.com/office/drawing/2014/main" id="{8996737C-8124-475F-B158-75116E1D7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336" y="121541"/>
            <a:ext cx="1901868" cy="23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800B6E0-7D15-4F73-8A49-9BFB5D18393C}"/>
              </a:ext>
            </a:extLst>
          </p:cNvPr>
          <p:cNvSpPr txBox="1"/>
          <p:nvPr/>
        </p:nvSpPr>
        <p:spPr>
          <a:xfrm>
            <a:off x="4025485" y="2228671"/>
            <a:ext cx="4579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Struktur des Programmes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Kommentare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Organisation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4F4B14-7FA9-48F2-96BB-FF65EB2D1A79}"/>
              </a:ext>
            </a:extLst>
          </p:cNvPr>
          <p:cNvSpPr txBox="1"/>
          <p:nvPr/>
        </p:nvSpPr>
        <p:spPr>
          <a:xfrm>
            <a:off x="493145" y="4665310"/>
            <a:ext cx="4579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Spiel funktioniert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Unit-Tests, QA, Organisation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GUI, Libraries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2F256EF-A6D0-4FE4-83B5-48B6D3CCD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040" y="4145479"/>
            <a:ext cx="2234984" cy="2347394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7B56247F-4F48-48F1-9C01-8B92CD27FB0B}"/>
              </a:ext>
            </a:extLst>
          </p:cNvPr>
          <p:cNvSpPr/>
          <p:nvPr/>
        </p:nvSpPr>
        <p:spPr>
          <a:xfrm>
            <a:off x="8627051" y="3522829"/>
            <a:ext cx="597912" cy="62265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63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A614A4-FB7E-43DA-A17E-B745BA4B42A8}"/>
              </a:ext>
            </a:extLst>
          </p:cNvPr>
          <p:cNvSpPr txBox="1"/>
          <p:nvPr/>
        </p:nvSpPr>
        <p:spPr>
          <a:xfrm>
            <a:off x="8689966" y="3620787"/>
            <a:ext cx="476410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275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14140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1D85520-EEF4-224E-9301-3205D5DEE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6"/>
          <a:stretch/>
        </p:blipFill>
        <p:spPr>
          <a:xfrm>
            <a:off x="0" y="1352810"/>
            <a:ext cx="9784338" cy="550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6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CD27258-5150-4F26-862D-74BE71BE9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" t="4099" r="851" b="10373"/>
          <a:stretch/>
        </p:blipFill>
        <p:spPr>
          <a:xfrm>
            <a:off x="90543" y="614037"/>
            <a:ext cx="9724914" cy="476563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119ACB8E-33EF-4CB5-9BFF-C649E624E3FC}"/>
              </a:ext>
            </a:extLst>
          </p:cNvPr>
          <p:cNvSpPr/>
          <p:nvPr/>
        </p:nvSpPr>
        <p:spPr>
          <a:xfrm>
            <a:off x="8432334" y="5363980"/>
            <a:ext cx="597912" cy="62265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63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6E69397-7D2B-4123-A538-C597981A9C18}"/>
              </a:ext>
            </a:extLst>
          </p:cNvPr>
          <p:cNvSpPr txBox="1"/>
          <p:nvPr/>
        </p:nvSpPr>
        <p:spPr>
          <a:xfrm>
            <a:off x="8495249" y="5461938"/>
            <a:ext cx="476410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275" dirty="0"/>
              <a:t>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565B5CD-163D-405C-BC9C-A18BE4049B28}"/>
              </a:ext>
            </a:extLst>
          </p:cNvPr>
          <p:cNvSpPr txBox="1"/>
          <p:nvPr/>
        </p:nvSpPr>
        <p:spPr>
          <a:xfrm>
            <a:off x="322728" y="5819886"/>
            <a:ext cx="42600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/>
              <a:t>Link:   </a:t>
            </a:r>
            <a:r>
              <a:rPr lang="de-CH" sz="2800" b="1" dirty="0">
                <a:hlinkClick r:id="rId3" action="ppaction://hlinkfile"/>
              </a:rPr>
              <a:t>hexchess.bplaced.net</a:t>
            </a:r>
            <a:endParaRPr lang="de-CH" sz="2800" b="1" dirty="0"/>
          </a:p>
        </p:txBody>
      </p:sp>
    </p:spTree>
    <p:extLst>
      <p:ext uri="{BB962C8B-B14F-4D97-AF65-F5344CB8AC3E}">
        <p14:creationId xmlns:p14="http://schemas.microsoft.com/office/powerpoint/2010/main" val="1073594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60B44F8-E459-4A4F-9F71-2514C521A616}"/>
              </a:ext>
            </a:extLst>
          </p:cNvPr>
          <p:cNvGrpSpPr/>
          <p:nvPr/>
        </p:nvGrpSpPr>
        <p:grpSpPr>
          <a:xfrm>
            <a:off x="-48984" y="1738096"/>
            <a:ext cx="6834003" cy="5170211"/>
            <a:chOff x="-1" y="494664"/>
            <a:chExt cx="8411081" cy="6363336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891FC074-6A37-D04B-80AA-586BF00FB56F}"/>
                </a:ext>
              </a:extLst>
            </p:cNvPr>
            <p:cNvGrpSpPr/>
            <p:nvPr/>
          </p:nvGrpSpPr>
          <p:grpSpPr>
            <a:xfrm>
              <a:off x="-1" y="494664"/>
              <a:ext cx="8411081" cy="6363336"/>
              <a:chOff x="-1" y="494664"/>
              <a:chExt cx="8411081" cy="6363336"/>
            </a:xfrm>
          </p:grpSpPr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73ECDD83-911C-254B-9CB7-9B6009CD3D72}"/>
                  </a:ext>
                </a:extLst>
              </p:cNvPr>
              <p:cNvGrpSpPr/>
              <p:nvPr/>
            </p:nvGrpSpPr>
            <p:grpSpPr>
              <a:xfrm>
                <a:off x="-1" y="494664"/>
                <a:ext cx="8411081" cy="6363336"/>
                <a:chOff x="3795385" y="-210187"/>
                <a:chExt cx="8411081" cy="6363336"/>
              </a:xfrm>
            </p:grpSpPr>
            <p:pic>
              <p:nvPicPr>
                <p:cNvPr id="5" name="Grafik 4">
                  <a:extLst>
                    <a:ext uri="{FF2B5EF4-FFF2-40B4-BE49-F238E27FC236}">
                      <a16:creationId xmlns:a16="http://schemas.microsoft.com/office/drawing/2014/main" id="{39E58058-F421-EF4E-98A6-238CDA6CBC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95385" y="1216961"/>
                  <a:ext cx="8411081" cy="4936188"/>
                </a:xfrm>
                <a:prstGeom prst="rect">
                  <a:avLst/>
                </a:prstGeom>
              </p:spPr>
            </p:pic>
            <p:sp>
              <p:nvSpPr>
                <p:cNvPr id="7" name="Rechteck 6">
                  <a:extLst>
                    <a:ext uri="{FF2B5EF4-FFF2-40B4-BE49-F238E27FC236}">
                      <a16:creationId xmlns:a16="http://schemas.microsoft.com/office/drawing/2014/main" id="{7751473F-4389-9341-B0FA-A7EEF4AF962A}"/>
                    </a:ext>
                  </a:extLst>
                </p:cNvPr>
                <p:cNvSpPr/>
                <p:nvPr/>
              </p:nvSpPr>
              <p:spPr>
                <a:xfrm rot="19685733">
                  <a:off x="10552811" y="-210187"/>
                  <a:ext cx="1436171" cy="49955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463" dirty="0"/>
                </a:p>
              </p:txBody>
            </p:sp>
          </p:grp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9FC3AC31-164F-9A47-AB91-08C6BBA9E1AF}"/>
                  </a:ext>
                </a:extLst>
              </p:cNvPr>
              <p:cNvSpPr/>
              <p:nvPr/>
            </p:nvSpPr>
            <p:spPr>
              <a:xfrm rot="16200000">
                <a:off x="5446621" y="880692"/>
                <a:ext cx="252346" cy="18298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63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14BC147-29DE-4345-95FB-3312FB0CAE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232" t="9589" r="8081" b="7368"/>
            <a:stretch/>
          </p:blipFill>
          <p:spPr>
            <a:xfrm>
              <a:off x="400760" y="3054802"/>
              <a:ext cx="5997588" cy="3550547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182B0281-AA8A-544B-9B82-A1132E849655}"/>
              </a:ext>
            </a:extLst>
          </p:cNvPr>
          <p:cNvGrpSpPr/>
          <p:nvPr/>
        </p:nvGrpSpPr>
        <p:grpSpPr>
          <a:xfrm>
            <a:off x="4855137" y="-68522"/>
            <a:ext cx="5447555" cy="5379080"/>
            <a:chOff x="6665014" y="1959850"/>
            <a:chExt cx="5540819" cy="5460452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D609E373-3F28-5345-89BD-4EF9D38A0D5F}"/>
                </a:ext>
              </a:extLst>
            </p:cNvPr>
            <p:cNvGrpSpPr/>
            <p:nvPr/>
          </p:nvGrpSpPr>
          <p:grpSpPr>
            <a:xfrm>
              <a:off x="6665014" y="1959850"/>
              <a:ext cx="5540819" cy="5460452"/>
              <a:chOff x="6665014" y="1959850"/>
              <a:chExt cx="5540819" cy="5460452"/>
            </a:xfrm>
          </p:grpSpPr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D6B5CEDD-94E8-1D46-BCF7-6FBDA98571E1}"/>
                  </a:ext>
                </a:extLst>
              </p:cNvPr>
              <p:cNvGrpSpPr/>
              <p:nvPr/>
            </p:nvGrpSpPr>
            <p:grpSpPr>
              <a:xfrm>
                <a:off x="6911145" y="1959850"/>
                <a:ext cx="5294688" cy="5460452"/>
                <a:chOff x="4871160" y="950927"/>
                <a:chExt cx="5294688" cy="5460452"/>
              </a:xfrm>
            </p:grpSpPr>
            <p:grpSp>
              <p:nvGrpSpPr>
                <p:cNvPr id="21" name="Gruppieren 20">
                  <a:extLst>
                    <a:ext uri="{FF2B5EF4-FFF2-40B4-BE49-F238E27FC236}">
                      <a16:creationId xmlns:a16="http://schemas.microsoft.com/office/drawing/2014/main" id="{84E75AA2-3680-FC44-A842-F9A8E18ADFDB}"/>
                    </a:ext>
                  </a:extLst>
                </p:cNvPr>
                <p:cNvGrpSpPr/>
                <p:nvPr/>
              </p:nvGrpSpPr>
              <p:grpSpPr>
                <a:xfrm>
                  <a:off x="4871160" y="950927"/>
                  <a:ext cx="5294688" cy="5460452"/>
                  <a:chOff x="4871160" y="950927"/>
                  <a:chExt cx="5294688" cy="5460452"/>
                </a:xfrm>
              </p:grpSpPr>
              <p:grpSp>
                <p:nvGrpSpPr>
                  <p:cNvPr id="19" name="Gruppieren 18">
                    <a:extLst>
                      <a:ext uri="{FF2B5EF4-FFF2-40B4-BE49-F238E27FC236}">
                        <a16:creationId xmlns:a16="http://schemas.microsoft.com/office/drawing/2014/main" id="{4A0EE73F-8D18-ED4F-8368-630DED4CE527}"/>
                      </a:ext>
                    </a:extLst>
                  </p:cNvPr>
                  <p:cNvGrpSpPr/>
                  <p:nvPr/>
                </p:nvGrpSpPr>
                <p:grpSpPr>
                  <a:xfrm>
                    <a:off x="4871160" y="950927"/>
                    <a:ext cx="5294688" cy="5460452"/>
                    <a:chOff x="4871160" y="950927"/>
                    <a:chExt cx="5294688" cy="5460452"/>
                  </a:xfrm>
                </p:grpSpPr>
                <p:pic>
                  <p:nvPicPr>
                    <p:cNvPr id="16" name="Grafik 15">
                      <a:extLst>
                        <a:ext uri="{FF2B5EF4-FFF2-40B4-BE49-F238E27FC236}">
                          <a16:creationId xmlns:a16="http://schemas.microsoft.com/office/drawing/2014/main" id="{38CBE4AB-58E9-CA4E-8C18-5545373F7A4D}"/>
                        </a:ext>
                      </a:extLst>
                    </p:cNvPr>
                    <p:cNvPicPr/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 l="1778" t="4690" r="21287" b="10967"/>
                    <a:stretch/>
                  </p:blipFill>
                  <p:spPr>
                    <a:xfrm>
                      <a:off x="4871160" y="1465545"/>
                      <a:ext cx="4810066" cy="423379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7" name="Rechteck 16">
                      <a:extLst>
                        <a:ext uri="{FF2B5EF4-FFF2-40B4-BE49-F238E27FC236}">
                          <a16:creationId xmlns:a16="http://schemas.microsoft.com/office/drawing/2014/main" id="{8772A6F3-7EE2-9E4E-B466-6888C83BD9E3}"/>
                        </a:ext>
                      </a:extLst>
                    </p:cNvPr>
                    <p:cNvSpPr/>
                    <p:nvPr/>
                  </p:nvSpPr>
                  <p:spPr>
                    <a:xfrm rot="19865185">
                      <a:off x="9002679" y="950927"/>
                      <a:ext cx="1132923" cy="245267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sz="1463" dirty="0"/>
                    </a:p>
                  </p:txBody>
                </p:sp>
                <p:sp>
                  <p:nvSpPr>
                    <p:cNvPr id="18" name="Rechteck 17">
                      <a:extLst>
                        <a:ext uri="{FF2B5EF4-FFF2-40B4-BE49-F238E27FC236}">
                          <a16:creationId xmlns:a16="http://schemas.microsoft.com/office/drawing/2014/main" id="{C401EF51-5010-D84C-B474-438F5CCC19A4}"/>
                        </a:ext>
                      </a:extLst>
                    </p:cNvPr>
                    <p:cNvSpPr/>
                    <p:nvPr/>
                  </p:nvSpPr>
                  <p:spPr>
                    <a:xfrm rot="1746067">
                      <a:off x="9032925" y="3363776"/>
                      <a:ext cx="1132923" cy="304760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sz="1463" dirty="0"/>
                    </a:p>
                  </p:txBody>
                </p:sp>
              </p:grpSp>
              <p:sp>
                <p:nvSpPr>
                  <p:cNvPr id="20" name="Rechteck 19">
                    <a:extLst>
                      <a:ext uri="{FF2B5EF4-FFF2-40B4-BE49-F238E27FC236}">
                        <a16:creationId xmlns:a16="http://schemas.microsoft.com/office/drawing/2014/main" id="{FC0D2DDF-F45C-1945-843D-23A52AB013BA}"/>
                      </a:ext>
                    </a:extLst>
                  </p:cNvPr>
                  <p:cNvSpPr/>
                  <p:nvPr/>
                </p:nvSpPr>
                <p:spPr>
                  <a:xfrm rot="19786034">
                    <a:off x="5157997" y="3447491"/>
                    <a:ext cx="536245" cy="295303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463" dirty="0"/>
                  </a:p>
                </p:txBody>
              </p:sp>
            </p:grpSp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210EFB78-35D9-3E49-B96D-9500B22D6D31}"/>
                    </a:ext>
                  </a:extLst>
                </p:cNvPr>
                <p:cNvSpPr/>
                <p:nvPr/>
              </p:nvSpPr>
              <p:spPr>
                <a:xfrm rot="1754563">
                  <a:off x="4880872" y="1076045"/>
                  <a:ext cx="552241" cy="30476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463" dirty="0"/>
                </a:p>
              </p:txBody>
            </p:sp>
          </p:grp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216B99E6-EF24-2E40-A65A-57D09649F14D}"/>
                  </a:ext>
                </a:extLst>
              </p:cNvPr>
              <p:cNvSpPr/>
              <p:nvPr/>
            </p:nvSpPr>
            <p:spPr>
              <a:xfrm rot="1901067">
                <a:off x="6665014" y="2269963"/>
                <a:ext cx="707579" cy="1294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63" dirty="0"/>
              </a:p>
            </p:txBody>
          </p:sp>
        </p:grp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2F4D1F1C-DD86-A440-8BA3-269F7889B3B9}"/>
                </a:ext>
              </a:extLst>
            </p:cNvPr>
            <p:cNvSpPr/>
            <p:nvPr/>
          </p:nvSpPr>
          <p:spPr>
            <a:xfrm rot="19772956">
              <a:off x="7466108" y="5756598"/>
              <a:ext cx="253017" cy="1294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 dirty="0"/>
            </a:p>
          </p:txBody>
        </p: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CC28EE45-5484-A245-BF9B-AEFAC4410713}"/>
              </a:ext>
            </a:extLst>
          </p:cNvPr>
          <p:cNvSpPr txBox="1"/>
          <p:nvPr/>
        </p:nvSpPr>
        <p:spPr>
          <a:xfrm>
            <a:off x="987763" y="1653289"/>
            <a:ext cx="3818453" cy="692497"/>
          </a:xfrm>
          <a:prstGeom prst="rect">
            <a:avLst/>
          </a:prstGeom>
          <a:solidFill>
            <a:srgbClr val="FF0000"/>
          </a:solidFill>
          <a:ln w="12700"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800"/>
            </a:lvl1pPr>
          </a:lstStyle>
          <a:p>
            <a:pPr algn="ctr"/>
            <a:r>
              <a:rPr lang="de-DE" sz="3900" b="1" dirty="0">
                <a:solidFill>
                  <a:schemeClr val="bg1"/>
                </a:solidFill>
              </a:rPr>
              <a:t>UNTERSCHIEDE</a:t>
            </a:r>
          </a:p>
        </p:txBody>
      </p:sp>
      <p:sp>
        <p:nvSpPr>
          <p:cNvPr id="32" name="Pfeil nach links und rechts 31">
            <a:extLst>
              <a:ext uri="{FF2B5EF4-FFF2-40B4-BE49-F238E27FC236}">
                <a16:creationId xmlns:a16="http://schemas.microsoft.com/office/drawing/2014/main" id="{1D337B42-30E3-BC45-9EF9-FB26F0DD57FC}"/>
              </a:ext>
            </a:extLst>
          </p:cNvPr>
          <p:cNvSpPr/>
          <p:nvPr/>
        </p:nvSpPr>
        <p:spPr>
          <a:xfrm rot="19839562">
            <a:off x="4661204" y="3178965"/>
            <a:ext cx="1651990" cy="877623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0005EBB6-9356-3A46-B8BF-F4F6FA33899F}"/>
              </a:ext>
            </a:extLst>
          </p:cNvPr>
          <p:cNvGrpSpPr/>
          <p:nvPr/>
        </p:nvGrpSpPr>
        <p:grpSpPr>
          <a:xfrm>
            <a:off x="6211635" y="1991042"/>
            <a:ext cx="2524647" cy="1749826"/>
            <a:chOff x="1527718" y="1170878"/>
            <a:chExt cx="7830504" cy="3958682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B686EC4D-5AF0-084D-875C-F82086808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89"/>
            <a:stretch/>
          </p:blipFill>
          <p:spPr>
            <a:xfrm>
              <a:off x="1527718" y="1170878"/>
              <a:ext cx="7830504" cy="3958682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EB01DE52-CC5A-BB47-8C09-D0783E974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36999" y="1670050"/>
              <a:ext cx="3355899" cy="767054"/>
            </a:xfrm>
            <a:prstGeom prst="rect">
              <a:avLst/>
            </a:prstGeom>
          </p:spPr>
        </p:pic>
      </p:grpSp>
      <p:sp>
        <p:nvSpPr>
          <p:cNvPr id="33" name="Ellipse 32">
            <a:extLst>
              <a:ext uri="{FF2B5EF4-FFF2-40B4-BE49-F238E27FC236}">
                <a16:creationId xmlns:a16="http://schemas.microsoft.com/office/drawing/2014/main" id="{8FE31ACC-31D8-4774-8531-84E68E871B73}"/>
              </a:ext>
            </a:extLst>
          </p:cNvPr>
          <p:cNvSpPr/>
          <p:nvPr/>
        </p:nvSpPr>
        <p:spPr>
          <a:xfrm>
            <a:off x="8529083" y="5857320"/>
            <a:ext cx="597912" cy="62265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63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A89FE97-3AB0-4B60-A681-1644C3B24515}"/>
              </a:ext>
            </a:extLst>
          </p:cNvPr>
          <p:cNvSpPr txBox="1"/>
          <p:nvPr/>
        </p:nvSpPr>
        <p:spPr>
          <a:xfrm>
            <a:off x="8591998" y="5955278"/>
            <a:ext cx="476410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275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98639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echseck 17">
            <a:extLst>
              <a:ext uri="{FF2B5EF4-FFF2-40B4-BE49-F238E27FC236}">
                <a16:creationId xmlns:a16="http://schemas.microsoft.com/office/drawing/2014/main" id="{E1E8ADCC-A900-FC40-B7E4-4F3EDC0F13B0}"/>
              </a:ext>
            </a:extLst>
          </p:cNvPr>
          <p:cNvSpPr/>
          <p:nvPr/>
        </p:nvSpPr>
        <p:spPr>
          <a:xfrm>
            <a:off x="567538" y="2372174"/>
            <a:ext cx="4233517" cy="3668436"/>
          </a:xfrm>
          <a:prstGeom prst="hexagon">
            <a:avLst/>
          </a:prstGeom>
          <a:gradFill>
            <a:gsLst>
              <a:gs pos="0">
                <a:schemeClr val="tx1"/>
              </a:gs>
              <a:gs pos="64000">
                <a:srgbClr val="3BCCFF"/>
              </a:gs>
              <a:gs pos="83000">
                <a:srgbClr val="71DAFF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83DFFCA-5C13-8D4B-89A0-2E94D83926C5}"/>
              </a:ext>
            </a:extLst>
          </p:cNvPr>
          <p:cNvSpPr txBox="1"/>
          <p:nvPr/>
        </p:nvSpPr>
        <p:spPr>
          <a:xfrm>
            <a:off x="922956" y="1113400"/>
            <a:ext cx="3818453" cy="692497"/>
          </a:xfrm>
          <a:prstGeom prst="rect">
            <a:avLst/>
          </a:prstGeom>
          <a:solidFill>
            <a:srgbClr val="FF0000"/>
          </a:solidFill>
          <a:ln w="12700"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800"/>
            </a:lvl1pPr>
          </a:lstStyle>
          <a:p>
            <a:pPr algn="ctr"/>
            <a:r>
              <a:rPr lang="de-DE" sz="3900" b="1" dirty="0">
                <a:solidFill>
                  <a:schemeClr val="bg1"/>
                </a:solidFill>
              </a:rPr>
              <a:t>UNTERSCHIEDE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662F1B1-C07A-E242-95FD-35C560E45D42}"/>
              </a:ext>
            </a:extLst>
          </p:cNvPr>
          <p:cNvGrpSpPr/>
          <p:nvPr/>
        </p:nvGrpSpPr>
        <p:grpSpPr>
          <a:xfrm>
            <a:off x="4920106" y="642937"/>
            <a:ext cx="4985896" cy="5230561"/>
            <a:chOff x="6860046" y="1959850"/>
            <a:chExt cx="5345786" cy="5562471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8E99A522-6101-AE49-A510-C3CDC19E0DD1}"/>
                </a:ext>
              </a:extLst>
            </p:cNvPr>
            <p:cNvGrpSpPr/>
            <p:nvPr/>
          </p:nvGrpSpPr>
          <p:grpSpPr>
            <a:xfrm>
              <a:off x="6893282" y="1959850"/>
              <a:ext cx="5312550" cy="5562471"/>
              <a:chOff x="6893282" y="1959850"/>
              <a:chExt cx="5312550" cy="5562471"/>
            </a:xfrm>
          </p:grpSpPr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2A67236D-E89F-4547-921B-F87CBFF4269D}"/>
                  </a:ext>
                </a:extLst>
              </p:cNvPr>
              <p:cNvGrpSpPr/>
              <p:nvPr/>
            </p:nvGrpSpPr>
            <p:grpSpPr>
              <a:xfrm>
                <a:off x="6911145" y="1959850"/>
                <a:ext cx="5294687" cy="5562471"/>
                <a:chOff x="4871160" y="950927"/>
                <a:chExt cx="5294687" cy="5562471"/>
              </a:xfrm>
            </p:grpSpPr>
            <p:grpSp>
              <p:nvGrpSpPr>
                <p:cNvPr id="10" name="Gruppieren 9">
                  <a:extLst>
                    <a:ext uri="{FF2B5EF4-FFF2-40B4-BE49-F238E27FC236}">
                      <a16:creationId xmlns:a16="http://schemas.microsoft.com/office/drawing/2014/main" id="{C6C5DD37-EE9D-3C4A-9E68-4252BC6AB13C}"/>
                    </a:ext>
                  </a:extLst>
                </p:cNvPr>
                <p:cNvGrpSpPr/>
                <p:nvPr/>
              </p:nvGrpSpPr>
              <p:grpSpPr>
                <a:xfrm>
                  <a:off x="4871160" y="950927"/>
                  <a:ext cx="5294687" cy="5562471"/>
                  <a:chOff x="4871160" y="950927"/>
                  <a:chExt cx="5294687" cy="5562471"/>
                </a:xfrm>
              </p:grpSpPr>
              <p:grpSp>
                <p:nvGrpSpPr>
                  <p:cNvPr id="12" name="Gruppieren 11">
                    <a:extLst>
                      <a:ext uri="{FF2B5EF4-FFF2-40B4-BE49-F238E27FC236}">
                        <a16:creationId xmlns:a16="http://schemas.microsoft.com/office/drawing/2014/main" id="{2F4B5F8A-69FD-494F-95F9-9B4EC2399D41}"/>
                      </a:ext>
                    </a:extLst>
                  </p:cNvPr>
                  <p:cNvGrpSpPr/>
                  <p:nvPr/>
                </p:nvGrpSpPr>
                <p:grpSpPr>
                  <a:xfrm>
                    <a:off x="4871160" y="950927"/>
                    <a:ext cx="5294687" cy="5460452"/>
                    <a:chOff x="4871160" y="950927"/>
                    <a:chExt cx="5294687" cy="5460452"/>
                  </a:xfrm>
                </p:grpSpPr>
                <p:pic>
                  <p:nvPicPr>
                    <p:cNvPr id="14" name="Grafik 13">
                      <a:extLst>
                        <a:ext uri="{FF2B5EF4-FFF2-40B4-BE49-F238E27FC236}">
                          <a16:creationId xmlns:a16="http://schemas.microsoft.com/office/drawing/2014/main" id="{EE095676-0F40-B34F-ADAD-CC0778CB22AC}"/>
                        </a:ext>
                      </a:extLst>
                    </p:cNvPr>
                    <p:cNvPicPr/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 l="1778" t="4690" r="21287" b="10967"/>
                    <a:stretch/>
                  </p:blipFill>
                  <p:spPr>
                    <a:xfrm>
                      <a:off x="4871160" y="1465545"/>
                      <a:ext cx="4810066" cy="423379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5" name="Rechteck 14">
                      <a:extLst>
                        <a:ext uri="{FF2B5EF4-FFF2-40B4-BE49-F238E27FC236}">
                          <a16:creationId xmlns:a16="http://schemas.microsoft.com/office/drawing/2014/main" id="{B64006E6-F5F5-864E-B28D-3061533B24BA}"/>
                        </a:ext>
                      </a:extLst>
                    </p:cNvPr>
                    <p:cNvSpPr/>
                    <p:nvPr/>
                  </p:nvSpPr>
                  <p:spPr>
                    <a:xfrm rot="19865185">
                      <a:off x="9002679" y="950927"/>
                      <a:ext cx="1132923" cy="245267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sz="1463" dirty="0"/>
                    </a:p>
                  </p:txBody>
                </p:sp>
                <p:sp>
                  <p:nvSpPr>
                    <p:cNvPr id="16" name="Rechteck 15">
                      <a:extLst>
                        <a:ext uri="{FF2B5EF4-FFF2-40B4-BE49-F238E27FC236}">
                          <a16:creationId xmlns:a16="http://schemas.microsoft.com/office/drawing/2014/main" id="{F09BE264-E3ED-DB46-9037-B7DD7A2A9051}"/>
                        </a:ext>
                      </a:extLst>
                    </p:cNvPr>
                    <p:cNvSpPr/>
                    <p:nvPr/>
                  </p:nvSpPr>
                  <p:spPr>
                    <a:xfrm rot="1746067">
                      <a:off x="9032924" y="3363776"/>
                      <a:ext cx="1132923" cy="304760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sz="1463" dirty="0"/>
                    </a:p>
                  </p:txBody>
                </p:sp>
              </p:grpSp>
              <p:sp>
                <p:nvSpPr>
                  <p:cNvPr id="13" name="Rechteck 12">
                    <a:extLst>
                      <a:ext uri="{FF2B5EF4-FFF2-40B4-BE49-F238E27FC236}">
                        <a16:creationId xmlns:a16="http://schemas.microsoft.com/office/drawing/2014/main" id="{17E65017-AD5F-7A41-B2A2-B8739D6C8267}"/>
                      </a:ext>
                    </a:extLst>
                  </p:cNvPr>
                  <p:cNvSpPr/>
                  <p:nvPr/>
                </p:nvSpPr>
                <p:spPr>
                  <a:xfrm rot="19833761">
                    <a:off x="4992375" y="3465795"/>
                    <a:ext cx="741202" cy="304760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463" dirty="0"/>
                  </a:p>
                </p:txBody>
              </p:sp>
            </p:grpSp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3A9F8A4E-8521-9446-BF1D-9E4FC09AB915}"/>
                    </a:ext>
                  </a:extLst>
                </p:cNvPr>
                <p:cNvSpPr/>
                <p:nvPr/>
              </p:nvSpPr>
              <p:spPr>
                <a:xfrm rot="1754563">
                  <a:off x="4937806" y="1090777"/>
                  <a:ext cx="552241" cy="28164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463" dirty="0"/>
                </a:p>
              </p:txBody>
            </p:sp>
          </p:grp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9E3D478F-AAF6-EE49-B0A1-51D87D231A29}"/>
                  </a:ext>
                </a:extLst>
              </p:cNvPr>
              <p:cNvSpPr/>
              <p:nvPr/>
            </p:nvSpPr>
            <p:spPr>
              <a:xfrm>
                <a:off x="6893282" y="2328739"/>
                <a:ext cx="624471" cy="12800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63" dirty="0"/>
              </a:p>
            </p:txBody>
          </p:sp>
        </p:grp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2A48B4CA-0E18-114E-992A-92BFB696FDD2}"/>
                </a:ext>
              </a:extLst>
            </p:cNvPr>
            <p:cNvSpPr/>
            <p:nvPr/>
          </p:nvSpPr>
          <p:spPr>
            <a:xfrm rot="19772956">
              <a:off x="6860046" y="5871558"/>
              <a:ext cx="707579" cy="1294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 dirty="0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71A5A8FD-1080-FF48-ADED-A970F17819C5}"/>
              </a:ext>
            </a:extLst>
          </p:cNvPr>
          <p:cNvSpPr txBox="1"/>
          <p:nvPr/>
        </p:nvSpPr>
        <p:spPr>
          <a:xfrm>
            <a:off x="922956" y="3496960"/>
            <a:ext cx="3764432" cy="1077218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800"/>
            </a:lvl1pPr>
          </a:lstStyle>
          <a:p>
            <a:pPr marL="292795" indent="-292795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bg1"/>
                </a:solidFill>
                <a:sym typeface="Wingdings" pitchFamily="2" charset="2"/>
              </a:rPr>
              <a:t>3 Personen</a:t>
            </a:r>
          </a:p>
          <a:p>
            <a:pPr marL="292795" indent="-292795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bg1"/>
                </a:solidFill>
                <a:sym typeface="Wingdings" pitchFamily="2" charset="2"/>
              </a:rPr>
              <a:t>6-eckiges Spielfeld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63783D97-F3BA-4E95-A62C-F3B2D5EED252}"/>
              </a:ext>
            </a:extLst>
          </p:cNvPr>
          <p:cNvSpPr/>
          <p:nvPr/>
        </p:nvSpPr>
        <p:spPr>
          <a:xfrm>
            <a:off x="8184923" y="5853637"/>
            <a:ext cx="597912" cy="62265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63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97EDCEC-CC81-4703-8D5B-08B36CCE57EF}"/>
              </a:ext>
            </a:extLst>
          </p:cNvPr>
          <p:cNvSpPr txBox="1"/>
          <p:nvPr/>
        </p:nvSpPr>
        <p:spPr>
          <a:xfrm>
            <a:off x="8247838" y="5951595"/>
            <a:ext cx="476410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275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3745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974C3FE-FC02-454D-9E57-A4F08E95696D}"/>
              </a:ext>
            </a:extLst>
          </p:cNvPr>
          <p:cNvSpPr txBox="1">
            <a:spLocks/>
          </p:cNvSpPr>
          <p:nvPr/>
        </p:nvSpPr>
        <p:spPr>
          <a:xfrm>
            <a:off x="6886134" y="256079"/>
            <a:ext cx="2644995" cy="592307"/>
          </a:xfrm>
          <a:prstGeom prst="rect">
            <a:avLst/>
          </a:prstGeom>
          <a:solidFill>
            <a:schemeClr val="tx1"/>
          </a:solidFill>
        </p:spPr>
        <p:txBody>
          <a:bodyPr vert="horz" lIns="74295" tIns="37148" rIns="74295" bIns="37148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CH" sz="3900" b="1" dirty="0">
                <a:solidFill>
                  <a:schemeClr val="bg1"/>
                </a:solidFill>
              </a:rPr>
              <a:t>Ziel / Regeln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5A5A52-A101-444B-AB2A-5449AA38355D}"/>
              </a:ext>
            </a:extLst>
          </p:cNvPr>
          <p:cNvSpPr txBox="1"/>
          <p:nvPr/>
        </p:nvSpPr>
        <p:spPr>
          <a:xfrm>
            <a:off x="684902" y="503151"/>
            <a:ext cx="4328582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800"/>
            </a:lvl1pPr>
          </a:lstStyle>
          <a:p>
            <a:r>
              <a:rPr lang="de-DE" sz="3200" u="sng" dirty="0">
                <a:sym typeface="Wingdings" pitchFamily="2" charset="2"/>
              </a:rPr>
              <a:t>Zugmöglichkeiten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E2B1252-E259-DC43-9C60-C2C48E7D89B4}"/>
              </a:ext>
            </a:extLst>
          </p:cNvPr>
          <p:cNvGrpSpPr/>
          <p:nvPr/>
        </p:nvGrpSpPr>
        <p:grpSpPr>
          <a:xfrm>
            <a:off x="1170863" y="1348616"/>
            <a:ext cx="2694815" cy="1090883"/>
            <a:chOff x="241466" y="3605035"/>
            <a:chExt cx="2570051" cy="668846"/>
          </a:xfrm>
        </p:grpSpPr>
        <p:sp>
          <p:nvSpPr>
            <p:cNvPr id="6" name="Titel 1">
              <a:extLst>
                <a:ext uri="{FF2B5EF4-FFF2-40B4-BE49-F238E27FC236}">
                  <a16:creationId xmlns:a16="http://schemas.microsoft.com/office/drawing/2014/main" id="{5A0384D8-0D19-AF46-A25C-61D23CFC8257}"/>
                </a:ext>
              </a:extLst>
            </p:cNvPr>
            <p:cNvSpPr txBox="1">
              <a:spLocks/>
            </p:cNvSpPr>
            <p:nvPr/>
          </p:nvSpPr>
          <p:spPr>
            <a:xfrm>
              <a:off x="1041595" y="3723022"/>
              <a:ext cx="1769922" cy="550859"/>
            </a:xfrm>
            <a:prstGeom prst="rect">
              <a:avLst/>
            </a:prstGeom>
          </p:spPr>
          <p:txBody>
            <a:bodyPr vert="horz" lIns="74295" tIns="37148" rIns="74295" bIns="37148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CH" sz="3200" dirty="0">
                  <a:latin typeface="+mn-lt"/>
                </a:rPr>
                <a:t>Bauer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042EFED-642B-F24F-9CFE-5A42FF004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466" y="3605035"/>
              <a:ext cx="969806" cy="642827"/>
            </a:xfrm>
            <a:prstGeom prst="rect">
              <a:avLst/>
            </a:prstGeom>
          </p:spPr>
        </p:pic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F689272C-8CBC-CA4B-A018-C4276E48D1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38" t="32463" r="2709" b="27986"/>
          <a:stretch/>
        </p:blipFill>
        <p:spPr>
          <a:xfrm>
            <a:off x="973725" y="2518966"/>
            <a:ext cx="2612609" cy="3075083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064B634-8DDB-F741-90A5-FBC50E68D3E0}"/>
              </a:ext>
            </a:extLst>
          </p:cNvPr>
          <p:cNvGrpSpPr/>
          <p:nvPr/>
        </p:nvGrpSpPr>
        <p:grpSpPr>
          <a:xfrm>
            <a:off x="6056706" y="1348949"/>
            <a:ext cx="2678431" cy="1319978"/>
            <a:chOff x="4797468" y="2695700"/>
            <a:chExt cx="3296530" cy="1624588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2ED761F0-612F-DE4C-A194-2B7801963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881" r="22682"/>
            <a:stretch/>
          </p:blipFill>
          <p:spPr>
            <a:xfrm>
              <a:off x="4797468" y="2695700"/>
              <a:ext cx="759304" cy="1624588"/>
            </a:xfrm>
            <a:prstGeom prst="rect">
              <a:avLst/>
            </a:prstGeom>
          </p:spPr>
        </p:pic>
        <p:sp>
          <p:nvSpPr>
            <p:cNvPr id="18" name="Titel 1">
              <a:extLst>
                <a:ext uri="{FF2B5EF4-FFF2-40B4-BE49-F238E27FC236}">
                  <a16:creationId xmlns:a16="http://schemas.microsoft.com/office/drawing/2014/main" id="{5B723280-B295-4741-928E-21CCC39DEB7B}"/>
                </a:ext>
              </a:extLst>
            </p:cNvPr>
            <p:cNvSpPr txBox="1">
              <a:spLocks/>
            </p:cNvSpPr>
            <p:nvPr/>
          </p:nvSpPr>
          <p:spPr>
            <a:xfrm>
              <a:off x="5677008" y="2945015"/>
              <a:ext cx="2416990" cy="719905"/>
            </a:xfrm>
            <a:prstGeom prst="rect">
              <a:avLst/>
            </a:prstGeom>
          </p:spPr>
          <p:txBody>
            <a:bodyPr vert="horz" lIns="74295" tIns="37148" rIns="74295" bIns="37148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CH" sz="3200" dirty="0">
                  <a:latin typeface="+mn-lt"/>
                </a:rPr>
                <a:t>Springer</a:t>
              </a:r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8CAD8A2B-493C-A94C-86BE-43790E671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509" y="2782634"/>
            <a:ext cx="2061496" cy="3583833"/>
          </a:xfrm>
          <a:prstGeom prst="rect">
            <a:avLst/>
          </a:prstGeom>
        </p:spPr>
      </p:pic>
      <p:sp>
        <p:nvSpPr>
          <p:cNvPr id="21" name="Sechseck 20">
            <a:extLst>
              <a:ext uri="{FF2B5EF4-FFF2-40B4-BE49-F238E27FC236}">
                <a16:creationId xmlns:a16="http://schemas.microsoft.com/office/drawing/2014/main" id="{66E0764A-DDA3-024C-A960-4524A48B9639}"/>
              </a:ext>
            </a:extLst>
          </p:cNvPr>
          <p:cNvSpPr/>
          <p:nvPr/>
        </p:nvSpPr>
        <p:spPr>
          <a:xfrm>
            <a:off x="4568233" y="1045608"/>
            <a:ext cx="5284630" cy="5626126"/>
          </a:xfrm>
          <a:prstGeom prst="hexagon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Sechseck 21">
            <a:extLst>
              <a:ext uri="{FF2B5EF4-FFF2-40B4-BE49-F238E27FC236}">
                <a16:creationId xmlns:a16="http://schemas.microsoft.com/office/drawing/2014/main" id="{B782431D-EA00-554F-847D-0FDC41A64CF1}"/>
              </a:ext>
            </a:extLst>
          </p:cNvPr>
          <p:cNvSpPr/>
          <p:nvPr/>
        </p:nvSpPr>
        <p:spPr>
          <a:xfrm>
            <a:off x="118531" y="1263951"/>
            <a:ext cx="4352011" cy="4916716"/>
          </a:xfrm>
          <a:prstGeom prst="hexagon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7975026-5DD9-45E6-8957-376CBCED5122}"/>
              </a:ext>
            </a:extLst>
          </p:cNvPr>
          <p:cNvSpPr/>
          <p:nvPr/>
        </p:nvSpPr>
        <p:spPr>
          <a:xfrm>
            <a:off x="4267113" y="5714434"/>
            <a:ext cx="597912" cy="62265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63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117E766-388D-4B9E-9242-743FDB6A2835}"/>
              </a:ext>
            </a:extLst>
          </p:cNvPr>
          <p:cNvSpPr txBox="1"/>
          <p:nvPr/>
        </p:nvSpPr>
        <p:spPr>
          <a:xfrm>
            <a:off x="4330028" y="5812392"/>
            <a:ext cx="476410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275" dirty="0"/>
              <a:t>5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110B4B7-3A96-4D00-8291-20FC66F7C48D}"/>
              </a:ext>
            </a:extLst>
          </p:cNvPr>
          <p:cNvSpPr/>
          <p:nvPr/>
        </p:nvSpPr>
        <p:spPr>
          <a:xfrm>
            <a:off x="2517692" y="4196219"/>
            <a:ext cx="450976" cy="400833"/>
          </a:xfrm>
          <a:prstGeom prst="rect">
            <a:avLst/>
          </a:prstGeom>
          <a:solidFill>
            <a:srgbClr val="9A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928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974C3FE-FC02-454D-9E57-A4F08E95696D}"/>
              </a:ext>
            </a:extLst>
          </p:cNvPr>
          <p:cNvSpPr txBox="1">
            <a:spLocks/>
          </p:cNvSpPr>
          <p:nvPr/>
        </p:nvSpPr>
        <p:spPr>
          <a:xfrm>
            <a:off x="7124095" y="164360"/>
            <a:ext cx="2644995" cy="592307"/>
          </a:xfrm>
          <a:prstGeom prst="rect">
            <a:avLst/>
          </a:prstGeom>
          <a:solidFill>
            <a:schemeClr val="tx1"/>
          </a:solidFill>
        </p:spPr>
        <p:txBody>
          <a:bodyPr vert="horz" lIns="74295" tIns="37148" rIns="74295" bIns="37148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CH" sz="3900" b="1" dirty="0">
                <a:solidFill>
                  <a:schemeClr val="bg1"/>
                </a:solidFill>
              </a:rPr>
              <a:t>Ziel / Regeln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5A5A52-A101-444B-AB2A-5449AA38355D}"/>
              </a:ext>
            </a:extLst>
          </p:cNvPr>
          <p:cNvSpPr txBox="1"/>
          <p:nvPr/>
        </p:nvSpPr>
        <p:spPr>
          <a:xfrm>
            <a:off x="442570" y="286633"/>
            <a:ext cx="4328582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800"/>
            </a:lvl1pPr>
          </a:lstStyle>
          <a:p>
            <a:r>
              <a:rPr lang="de-DE" sz="3200" u="sng" dirty="0">
                <a:sym typeface="Wingdings" pitchFamily="2" charset="2"/>
              </a:rPr>
              <a:t>Zugmöglichkeiten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6A5E654-8223-EE48-997B-08D95837DBA6}"/>
              </a:ext>
            </a:extLst>
          </p:cNvPr>
          <p:cNvGrpSpPr/>
          <p:nvPr/>
        </p:nvGrpSpPr>
        <p:grpSpPr>
          <a:xfrm>
            <a:off x="202436" y="1309451"/>
            <a:ext cx="2012901" cy="1196726"/>
            <a:chOff x="136563" y="2552573"/>
            <a:chExt cx="2477417" cy="1472893"/>
          </a:xfrm>
        </p:grpSpPr>
        <p:sp>
          <p:nvSpPr>
            <p:cNvPr id="13" name="Titel 1">
              <a:extLst>
                <a:ext uri="{FF2B5EF4-FFF2-40B4-BE49-F238E27FC236}">
                  <a16:creationId xmlns:a16="http://schemas.microsoft.com/office/drawing/2014/main" id="{36C8D967-73A1-B444-865F-FB6E22D226CA}"/>
                </a:ext>
              </a:extLst>
            </p:cNvPr>
            <p:cNvSpPr txBox="1">
              <a:spLocks/>
            </p:cNvSpPr>
            <p:nvPr/>
          </p:nvSpPr>
          <p:spPr>
            <a:xfrm>
              <a:off x="1288748" y="2770840"/>
              <a:ext cx="1325232" cy="719904"/>
            </a:xfrm>
            <a:prstGeom prst="rect">
              <a:avLst/>
            </a:prstGeom>
          </p:spPr>
          <p:txBody>
            <a:bodyPr vert="horz" lIns="74295" tIns="37148" rIns="74295" bIns="37148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CH" sz="3200" dirty="0">
                  <a:latin typeface="+mn-lt"/>
                </a:rPr>
                <a:t>Turm</a:t>
              </a: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D08E815-AB34-5344-BCDE-BB111888A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569" t="40738" r="18247" b="38738"/>
            <a:stretch/>
          </p:blipFill>
          <p:spPr>
            <a:xfrm>
              <a:off x="136563" y="2552573"/>
              <a:ext cx="905748" cy="1472893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303EBA9-2E45-A84D-9DB1-461D71EA8D82}"/>
              </a:ext>
            </a:extLst>
          </p:cNvPr>
          <p:cNvGrpSpPr/>
          <p:nvPr/>
        </p:nvGrpSpPr>
        <p:grpSpPr>
          <a:xfrm>
            <a:off x="4984690" y="779078"/>
            <a:ext cx="2513797" cy="1463197"/>
            <a:chOff x="6693568" y="418481"/>
            <a:chExt cx="3093904" cy="1800858"/>
          </a:xfrm>
        </p:grpSpPr>
        <p:sp>
          <p:nvSpPr>
            <p:cNvPr id="25" name="Titel 1">
              <a:extLst>
                <a:ext uri="{FF2B5EF4-FFF2-40B4-BE49-F238E27FC236}">
                  <a16:creationId xmlns:a16="http://schemas.microsoft.com/office/drawing/2014/main" id="{C55E6014-2C69-FC41-9CB1-2B1FBF3670DE}"/>
                </a:ext>
              </a:extLst>
            </p:cNvPr>
            <p:cNvSpPr txBox="1">
              <a:spLocks/>
            </p:cNvSpPr>
            <p:nvPr/>
          </p:nvSpPr>
          <p:spPr>
            <a:xfrm>
              <a:off x="7573040" y="958958"/>
              <a:ext cx="2214432" cy="719904"/>
            </a:xfrm>
            <a:prstGeom prst="rect">
              <a:avLst/>
            </a:prstGeom>
          </p:spPr>
          <p:txBody>
            <a:bodyPr vert="horz" lIns="74295" tIns="37148" rIns="74295" bIns="37148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CH" sz="3200" dirty="0">
                  <a:latin typeface="+mn-lt"/>
                </a:rPr>
                <a:t>Läufer</a:t>
              </a:r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562AFE8-8C78-F842-9365-905B648860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978" t="34483" r="51523" b="39158"/>
            <a:stretch/>
          </p:blipFill>
          <p:spPr>
            <a:xfrm>
              <a:off x="6693568" y="418481"/>
              <a:ext cx="948296" cy="1800858"/>
            </a:xfrm>
            <a:prstGeom prst="rect">
              <a:avLst/>
            </a:prstGeom>
          </p:spPr>
        </p:pic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4E721F6D-2DFD-A449-9E30-6394E2564926}"/>
              </a:ext>
            </a:extLst>
          </p:cNvPr>
          <p:cNvGrpSpPr/>
          <p:nvPr/>
        </p:nvGrpSpPr>
        <p:grpSpPr>
          <a:xfrm>
            <a:off x="6866002" y="3269793"/>
            <a:ext cx="2907798" cy="3034621"/>
            <a:chOff x="7690838" y="2906854"/>
            <a:chExt cx="3255378" cy="3180994"/>
          </a:xfrm>
        </p:grpSpPr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5C88E103-6C69-ED48-A5A6-24956F61FBFB}"/>
                </a:ext>
              </a:extLst>
            </p:cNvPr>
            <p:cNvGrpSpPr/>
            <p:nvPr/>
          </p:nvGrpSpPr>
          <p:grpSpPr>
            <a:xfrm>
              <a:off x="7690838" y="2906854"/>
              <a:ext cx="3255378" cy="3180994"/>
              <a:chOff x="7690838" y="2906854"/>
              <a:chExt cx="3255378" cy="3180994"/>
            </a:xfrm>
          </p:grpSpPr>
          <p:pic>
            <p:nvPicPr>
              <p:cNvPr id="28" name="Grafik 27">
                <a:extLst>
                  <a:ext uri="{FF2B5EF4-FFF2-40B4-BE49-F238E27FC236}">
                    <a16:creationId xmlns:a16="http://schemas.microsoft.com/office/drawing/2014/main" id="{625274E0-D010-CA41-AB17-6AB67A7E21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728" b="4951"/>
              <a:stretch/>
            </p:blipFill>
            <p:spPr>
              <a:xfrm>
                <a:off x="7690838" y="2906854"/>
                <a:ext cx="3255378" cy="3180994"/>
              </a:xfrm>
              <a:prstGeom prst="rect">
                <a:avLst/>
              </a:prstGeom>
            </p:spPr>
          </p:pic>
          <p:grpSp>
            <p:nvGrpSpPr>
              <p:cNvPr id="46" name="Gruppieren 45">
                <a:extLst>
                  <a:ext uri="{FF2B5EF4-FFF2-40B4-BE49-F238E27FC236}">
                    <a16:creationId xmlns:a16="http://schemas.microsoft.com/office/drawing/2014/main" id="{28A2DDDF-3132-0D4C-A9BF-79103FE3EC36}"/>
                  </a:ext>
                </a:extLst>
              </p:cNvPr>
              <p:cNvGrpSpPr/>
              <p:nvPr/>
            </p:nvGrpSpPr>
            <p:grpSpPr>
              <a:xfrm>
                <a:off x="7788520" y="3489578"/>
                <a:ext cx="2930651" cy="1816157"/>
                <a:chOff x="7788520" y="3489578"/>
                <a:chExt cx="2930651" cy="1816157"/>
              </a:xfrm>
            </p:grpSpPr>
            <p:cxnSp>
              <p:nvCxnSpPr>
                <p:cNvPr id="29" name="Gerade Verbindung 28">
                  <a:extLst>
                    <a:ext uri="{FF2B5EF4-FFF2-40B4-BE49-F238E27FC236}">
                      <a16:creationId xmlns:a16="http://schemas.microsoft.com/office/drawing/2014/main" id="{5D5EEF75-0F2F-DE48-BC76-628A69946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29133" y="3516526"/>
                  <a:ext cx="2890038" cy="1567072"/>
                </a:xfrm>
                <a:prstGeom prst="line">
                  <a:avLst/>
                </a:prstGeom>
                <a:ln w="666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 Verbindung 29">
                  <a:extLst>
                    <a:ext uri="{FF2B5EF4-FFF2-40B4-BE49-F238E27FC236}">
                      <a16:creationId xmlns:a16="http://schemas.microsoft.com/office/drawing/2014/main" id="{20006197-F094-9C40-9149-2954C92017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99924" y="3549896"/>
                  <a:ext cx="2819247" cy="1485242"/>
                </a:xfrm>
                <a:prstGeom prst="line">
                  <a:avLst/>
                </a:prstGeom>
                <a:ln w="666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Bogen 39">
                  <a:extLst>
                    <a:ext uri="{FF2B5EF4-FFF2-40B4-BE49-F238E27FC236}">
                      <a16:creationId xmlns:a16="http://schemas.microsoft.com/office/drawing/2014/main" id="{75A7D826-210E-BD48-B5A1-3BA6DE107497}"/>
                    </a:ext>
                  </a:extLst>
                </p:cNvPr>
                <p:cNvSpPr/>
                <p:nvPr/>
              </p:nvSpPr>
              <p:spPr>
                <a:xfrm rot="13949060">
                  <a:off x="7839132" y="3438966"/>
                  <a:ext cx="1816157" cy="1917381"/>
                </a:xfrm>
                <a:prstGeom prst="arc">
                  <a:avLst>
                    <a:gd name="adj1" fmla="val 16200000"/>
                    <a:gd name="adj2" fmla="val 21377362"/>
                  </a:avLst>
                </a:prstGeom>
                <a:ln w="57150">
                  <a:solidFill>
                    <a:srgbClr val="FF0000"/>
                  </a:solidFill>
                  <a:headEnd type="stealth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de-CH" sz="1463"/>
                </a:p>
              </p:txBody>
            </p:sp>
          </p:grpSp>
        </p:grp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BE65276F-4514-2C46-B97A-BE35BF1303F0}"/>
                </a:ext>
              </a:extLst>
            </p:cNvPr>
            <p:cNvSpPr/>
            <p:nvPr/>
          </p:nvSpPr>
          <p:spPr>
            <a:xfrm>
              <a:off x="7917380" y="3976896"/>
              <a:ext cx="1124134" cy="817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sz="2925" b="1" dirty="0">
                  <a:solidFill>
                    <a:srgbClr val="FF0000"/>
                  </a:solidFill>
                </a:rPr>
                <a:t>60°</a:t>
              </a:r>
            </a:p>
          </p:txBody>
        </p:sp>
      </p:grpSp>
      <p:pic>
        <p:nvPicPr>
          <p:cNvPr id="59" name="Grafik 58">
            <a:extLst>
              <a:ext uri="{FF2B5EF4-FFF2-40B4-BE49-F238E27FC236}">
                <a16:creationId xmlns:a16="http://schemas.microsoft.com/office/drawing/2014/main" id="{73ABF43F-28DF-6749-87B7-F86780DA7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539929">
            <a:off x="3265429" y="3307397"/>
            <a:ext cx="6194981" cy="868087"/>
          </a:xfrm>
          <a:prstGeom prst="rect">
            <a:avLst/>
          </a:prstGeom>
        </p:spPr>
      </p:pic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8B69ED40-CDC5-3246-A0D5-E9432DE51651}"/>
              </a:ext>
            </a:extLst>
          </p:cNvPr>
          <p:cNvGrpSpPr/>
          <p:nvPr/>
        </p:nvGrpSpPr>
        <p:grpSpPr>
          <a:xfrm>
            <a:off x="212359" y="2074036"/>
            <a:ext cx="6548962" cy="4070935"/>
            <a:chOff x="104204" y="1946215"/>
            <a:chExt cx="6548962" cy="4070935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970869DB-F23E-3E40-8373-B28BDA28161A}"/>
                </a:ext>
              </a:extLst>
            </p:cNvPr>
            <p:cNvGrpSpPr/>
            <p:nvPr/>
          </p:nvGrpSpPr>
          <p:grpSpPr>
            <a:xfrm>
              <a:off x="104204" y="1946215"/>
              <a:ext cx="4562178" cy="4070935"/>
              <a:chOff x="128251" y="1604034"/>
              <a:chExt cx="5614988" cy="5010381"/>
            </a:xfrm>
          </p:grpSpPr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C7920B6D-A966-FF47-8805-7F7269B9A4E2}"/>
                  </a:ext>
                </a:extLst>
              </p:cNvPr>
              <p:cNvGrpSpPr/>
              <p:nvPr/>
            </p:nvGrpSpPr>
            <p:grpSpPr>
              <a:xfrm>
                <a:off x="128251" y="1604034"/>
                <a:ext cx="5614988" cy="5010381"/>
                <a:chOff x="6361501" y="1438034"/>
                <a:chExt cx="5614988" cy="5010381"/>
              </a:xfrm>
            </p:grpSpPr>
            <p:grpSp>
              <p:nvGrpSpPr>
                <p:cNvPr id="16" name="Gruppieren 15">
                  <a:extLst>
                    <a:ext uri="{FF2B5EF4-FFF2-40B4-BE49-F238E27FC236}">
                      <a16:creationId xmlns:a16="http://schemas.microsoft.com/office/drawing/2014/main" id="{358C8229-E03A-1940-9C8A-CCCC09650486}"/>
                    </a:ext>
                  </a:extLst>
                </p:cNvPr>
                <p:cNvGrpSpPr/>
                <p:nvPr/>
              </p:nvGrpSpPr>
              <p:grpSpPr>
                <a:xfrm>
                  <a:off x="6361501" y="1438034"/>
                  <a:ext cx="5614988" cy="5010381"/>
                  <a:chOff x="5712488" y="1438034"/>
                  <a:chExt cx="5614988" cy="5010381"/>
                </a:xfrm>
              </p:grpSpPr>
              <p:pic>
                <p:nvPicPr>
                  <p:cNvPr id="11" name="Grafik 10">
                    <a:extLst>
                      <a:ext uri="{FF2B5EF4-FFF2-40B4-BE49-F238E27FC236}">
                        <a16:creationId xmlns:a16="http://schemas.microsoft.com/office/drawing/2014/main" id="{6E6294DA-24A4-704F-A597-7CE43FB477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12488" y="1438034"/>
                    <a:ext cx="5614987" cy="5010381"/>
                  </a:xfrm>
                  <a:prstGeom prst="hexagon">
                    <a:avLst/>
                  </a:prstGeom>
                </p:spPr>
              </p:pic>
              <p:pic>
                <p:nvPicPr>
                  <p:cNvPr id="12" name="Grafik 11">
                    <a:extLst>
                      <a:ext uri="{FF2B5EF4-FFF2-40B4-BE49-F238E27FC236}">
                        <a16:creationId xmlns:a16="http://schemas.microsoft.com/office/drawing/2014/main" id="{219153BC-FB68-1041-93A7-202FAE7343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 cstate="screen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0000" b="90000" l="10000" r="90000">
                                <a14:foregroundMark x1="77603" y1="50000" x2="77603" y2="50000"/>
                                <a14:foregroundMark x1="16301" y1="50078" x2="16301" y2="50078"/>
                                <a14:foregroundMark x1="33014" y1="17341" x2="33014" y2="17341"/>
                                <a14:backgroundMark x1="29589" y1="44712" x2="29589" y2="44712"/>
                                <a14:backgroundMark x1="30205" y1="34059" x2="30205" y2="34059"/>
                                <a14:backgroundMark x1="29795" y1="34603" x2="29795" y2="34603"/>
                                <a14:backgroundMark x1="77055" y1="51477" x2="77055" y2="51477"/>
                                <a14:backgroundMark x1="77397" y1="49145" x2="77397" y2="49145"/>
                                <a14:backgroundMark x1="77397" y1="48678" x2="77397" y2="48678"/>
                                <a14:backgroundMark x1="69384" y1="24339" x2="69384" y2="24339"/>
                                <a14:backgroundMark x1="66712" y1="71695" x2="66712" y2="71695"/>
                                <a14:backgroundMark x1="66233" y1="73795" x2="66233" y2="73795"/>
                                <a14:backgroundMark x1="66438" y1="73095" x2="66438" y2="73095"/>
                                <a14:backgroundMark x1="71644" y1="73095" x2="71644" y2="73095"/>
                                <a14:backgroundMark x1="24521" y1="78383" x2="24521" y2="78383"/>
                                <a14:backgroundMark x1="24658" y1="77294" x2="24658" y2="77294"/>
                                <a14:backgroundMark x1="71986" y1="83670" x2="71986" y2="83670"/>
                                <a14:backgroundMark x1="71507" y1="89425" x2="71507" y2="89425"/>
                                <a14:backgroundMark x1="71301" y1="87947" x2="71301" y2="87947"/>
                                <a14:backgroundMark x1="71370" y1="86936" x2="71370" y2="86936"/>
                                <a14:backgroundMark x1="70548" y1="86003" x2="70548" y2="86003"/>
                                <a14:backgroundMark x1="68356" y1="85537" x2="68356" y2="85537"/>
                                <a14:backgroundMark x1="67877" y1="85148" x2="67877" y2="85148"/>
                                <a14:backgroundMark x1="68904" y1="84914" x2="68904" y2="84914"/>
                                <a14:backgroundMark x1="68904" y1="84526" x2="68904" y2="84526"/>
                                <a14:backgroundMark x1="68493" y1="83593" x2="68493" y2="83593"/>
                                <a14:backgroundMark x1="68014" y1="81882" x2="68014" y2="81882"/>
                                <a14:backgroundMark x1="67123" y1="80715" x2="67123" y2="80715"/>
                                <a14:backgroundMark x1="65342" y1="80327" x2="65342" y2="80327"/>
                                <a14:backgroundMark x1="66575" y1="82970" x2="66575" y2="82970"/>
                                <a14:backgroundMark x1="64863" y1="82115" x2="64863" y2="82115"/>
                                <a14:backgroundMark x1="64658" y1="84370" x2="64658" y2="84370"/>
                                <a14:backgroundMark x1="65753" y1="79782" x2="65753" y2="79782"/>
                                <a14:backgroundMark x1="65959" y1="79316" x2="65959" y2="79316"/>
                                <a14:backgroundMark x1="66301" y1="79082" x2="66301" y2="79082"/>
                                <a14:backgroundMark x1="66438" y1="78771" x2="66438" y2="78771"/>
                                <a14:backgroundMark x1="80548" y1="45257" x2="80548" y2="45257"/>
                                <a14:backgroundMark x1="79932" y1="44323" x2="79932" y2="44323"/>
                                <a14:backgroundMark x1="81096" y1="43701" x2="81096" y2="43701"/>
                                <a14:backgroundMark x1="81096" y1="42535" x2="81096" y2="42535"/>
                                <a14:backgroundMark x1="78630" y1="42379" x2="78630" y2="42379"/>
                                <a14:backgroundMark x1="78630" y1="43935" x2="78630" y2="43935"/>
                                <a14:backgroundMark x1="83630" y1="50933" x2="83630" y2="50933"/>
                                <a14:backgroundMark x1="27671" y1="28383" x2="27671" y2="28383"/>
                                <a14:backgroundMark x1="27192" y1="27838" x2="27192" y2="27838"/>
                                <a14:backgroundMark x1="23288" y1="31571" x2="23288" y2="31571"/>
                                <a14:backgroundMark x1="23767" y1="33981" x2="23767" y2="33981"/>
                                <a14:backgroundMark x1="25616" y1="35148" x2="25616" y2="35148"/>
                                <a14:backgroundMark x1="25479" y1="31804" x2="25479" y2="31804"/>
                                <a14:backgroundMark x1="20890" y1="40202" x2="20890" y2="40202"/>
                                <a14:backgroundMark x1="20548" y1="40747" x2="20548" y2="40747"/>
                                <a14:backgroundMark x1="23562" y1="36003" x2="23562" y2="36003"/>
                                <a14:backgroundMark x1="22603" y1="37558" x2="22603" y2="37558"/>
                                <a14:backgroundMark x1="20479" y1="37558" x2="20479" y2="37558"/>
                                <a14:backgroundMark x1="18630" y1="37558" x2="18630" y2="37558"/>
                                <a14:backgroundMark x1="16918" y1="37558" x2="16918" y2="37558"/>
                                <a14:backgroundMark x1="16918" y1="34914" x2="16918" y2="34914"/>
                                <a14:backgroundMark x1="23562" y1="30560" x2="23562" y2="30560"/>
                                <a14:backgroundMark x1="26027" y1="28383" x2="26027" y2="28383"/>
                                <a14:backgroundMark x1="27877" y1="28227" x2="27877" y2="28227"/>
                                <a14:backgroundMark x1="28425" y1="27994" x2="28425" y2="27994"/>
                                <a14:backgroundMark x1="28425" y1="25972" x2="28425" y2="25972"/>
                                <a14:backgroundMark x1="29247" y1="21229" x2="28562" y2="22240"/>
                                <a14:backgroundMark x1="13082" y1="53888" x2="13082" y2="53888"/>
                                <a14:backgroundMark x1="12466" y1="50933" x2="12466" y2="50933"/>
                                <a14:backgroundMark x1="82397" y1="45568" x2="88699" y2="59098"/>
                                <a14:backgroundMark x1="62260" y1="11897" x2="75890" y2="16874"/>
                                <a14:backgroundMark x1="73767" y1="18429" x2="78767" y2="41135"/>
                                <a14:backgroundMark x1="31712" y1="82659" x2="17808" y2="82504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10775"/>
                  <a:stretch/>
                </p:blipFill>
                <p:spPr>
                  <a:xfrm>
                    <a:off x="6317528" y="1438034"/>
                    <a:ext cx="5009948" cy="501038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" name="Gruppieren 1">
                  <a:extLst>
                    <a:ext uri="{FF2B5EF4-FFF2-40B4-BE49-F238E27FC236}">
                      <a16:creationId xmlns:a16="http://schemas.microsoft.com/office/drawing/2014/main" id="{EE5E23DD-448E-AC49-A5FF-6EE0F46DDDA8}"/>
                    </a:ext>
                  </a:extLst>
                </p:cNvPr>
                <p:cNvGrpSpPr/>
                <p:nvPr/>
              </p:nvGrpSpPr>
              <p:grpSpPr>
                <a:xfrm rot="1848279">
                  <a:off x="6669754" y="2060028"/>
                  <a:ext cx="4225799" cy="4206044"/>
                  <a:chOff x="7637336" y="2643507"/>
                  <a:chExt cx="4225799" cy="4206044"/>
                </a:xfrm>
              </p:grpSpPr>
              <p:cxnSp>
                <p:nvCxnSpPr>
                  <p:cNvPr id="17" name="Gerade Verbindung 16">
                    <a:extLst>
                      <a:ext uri="{FF2B5EF4-FFF2-40B4-BE49-F238E27FC236}">
                        <a16:creationId xmlns:a16="http://schemas.microsoft.com/office/drawing/2014/main" id="{2619AB0D-D552-184F-9E79-986B227156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37336" y="3231175"/>
                    <a:ext cx="4225799" cy="2438453"/>
                  </a:xfrm>
                  <a:prstGeom prst="line">
                    <a:avLst/>
                  </a:prstGeom>
                  <a:ln w="66675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Gerade Verbindung 17">
                    <a:extLst>
                      <a:ext uri="{FF2B5EF4-FFF2-40B4-BE49-F238E27FC236}">
                        <a16:creationId xmlns:a16="http://schemas.microsoft.com/office/drawing/2014/main" id="{14459B3A-6F69-7B42-B633-5C41CF56EA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961163" y="2643507"/>
                    <a:ext cx="32863" cy="4206044"/>
                  </a:xfrm>
                  <a:prstGeom prst="line">
                    <a:avLst/>
                  </a:prstGeom>
                  <a:ln w="66675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" name="Gruppieren 2">
                  <a:extLst>
                    <a:ext uri="{FF2B5EF4-FFF2-40B4-BE49-F238E27FC236}">
                      <a16:creationId xmlns:a16="http://schemas.microsoft.com/office/drawing/2014/main" id="{422C390D-CC71-604B-8F05-F00476501375}"/>
                    </a:ext>
                  </a:extLst>
                </p:cNvPr>
                <p:cNvGrpSpPr/>
                <p:nvPr/>
              </p:nvGrpSpPr>
              <p:grpSpPr>
                <a:xfrm rot="946394">
                  <a:off x="7697302" y="3021803"/>
                  <a:ext cx="1816157" cy="1917381"/>
                  <a:chOff x="9052997" y="3944949"/>
                  <a:chExt cx="1544711" cy="1475999"/>
                </a:xfrm>
              </p:grpSpPr>
              <p:sp>
                <p:nvSpPr>
                  <p:cNvPr id="19" name="Bogen 18">
                    <a:extLst>
                      <a:ext uri="{FF2B5EF4-FFF2-40B4-BE49-F238E27FC236}">
                        <a16:creationId xmlns:a16="http://schemas.microsoft.com/office/drawing/2014/main" id="{3F2795C2-9927-E843-8635-5D11F164956E}"/>
                      </a:ext>
                    </a:extLst>
                  </p:cNvPr>
                  <p:cNvSpPr/>
                  <p:nvPr/>
                </p:nvSpPr>
                <p:spPr>
                  <a:xfrm rot="10136639">
                    <a:off x="9052997" y="3944949"/>
                    <a:ext cx="1544711" cy="1475999"/>
                  </a:xfrm>
                  <a:prstGeom prst="arc">
                    <a:avLst>
                      <a:gd name="adj1" fmla="val 16200000"/>
                      <a:gd name="adj2" fmla="val 21377362"/>
                    </a:avLst>
                  </a:prstGeom>
                  <a:ln w="57150">
                    <a:solidFill>
                      <a:srgbClr val="FF0000"/>
                    </a:solidFill>
                    <a:headEnd type="stealth"/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 sz="1463"/>
                  </a:p>
                </p:txBody>
              </p:sp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CFB7EE4E-BC47-B24A-93DF-31C742636FBF}"/>
                      </a:ext>
                    </a:extLst>
                  </p:cNvPr>
                  <p:cNvSpPr txBox="1"/>
                  <p:nvPr/>
                </p:nvSpPr>
                <p:spPr>
                  <a:xfrm rot="20653606">
                    <a:off x="9350826" y="4812426"/>
                    <a:ext cx="822450" cy="5139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CH" sz="2925" b="1" dirty="0">
                        <a:solidFill>
                          <a:srgbClr val="FF0000"/>
                        </a:solidFill>
                      </a:rPr>
                      <a:t>60°</a:t>
                    </a:r>
                  </a:p>
                </p:txBody>
              </p:sp>
            </p:grpSp>
          </p:grpSp>
          <p:grpSp>
            <p:nvGrpSpPr>
              <p:cNvPr id="53" name="Gruppieren 52">
                <a:extLst>
                  <a:ext uri="{FF2B5EF4-FFF2-40B4-BE49-F238E27FC236}">
                    <a16:creationId xmlns:a16="http://schemas.microsoft.com/office/drawing/2014/main" id="{50A40928-E08F-2E48-8723-8500A98C9675}"/>
                  </a:ext>
                </a:extLst>
              </p:cNvPr>
              <p:cNvGrpSpPr/>
              <p:nvPr/>
            </p:nvGrpSpPr>
            <p:grpSpPr>
              <a:xfrm>
                <a:off x="4307210" y="5019374"/>
                <a:ext cx="695125" cy="593962"/>
                <a:chOff x="3840680" y="4205826"/>
                <a:chExt cx="695125" cy="593962"/>
              </a:xfrm>
            </p:grpSpPr>
            <p:sp>
              <p:nvSpPr>
                <p:cNvPr id="50" name="Sechseck 49">
                  <a:extLst>
                    <a:ext uri="{FF2B5EF4-FFF2-40B4-BE49-F238E27FC236}">
                      <a16:creationId xmlns:a16="http://schemas.microsoft.com/office/drawing/2014/main" id="{8C374FCD-E43B-9243-AFA3-A4A1E1EA296C}"/>
                    </a:ext>
                  </a:extLst>
                </p:cNvPr>
                <p:cNvSpPr/>
                <p:nvPr/>
              </p:nvSpPr>
              <p:spPr>
                <a:xfrm rot="1952202">
                  <a:off x="3840680" y="4208086"/>
                  <a:ext cx="377509" cy="322907"/>
                </a:xfrm>
                <a:prstGeom prst="hexagon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463"/>
                </a:p>
              </p:txBody>
            </p:sp>
            <p:sp>
              <p:nvSpPr>
                <p:cNvPr id="51" name="Sechseck 50">
                  <a:extLst>
                    <a:ext uri="{FF2B5EF4-FFF2-40B4-BE49-F238E27FC236}">
                      <a16:creationId xmlns:a16="http://schemas.microsoft.com/office/drawing/2014/main" id="{C4C35742-01D8-6F47-BA95-5B535490677A}"/>
                    </a:ext>
                  </a:extLst>
                </p:cNvPr>
                <p:cNvSpPr/>
                <p:nvPr/>
              </p:nvSpPr>
              <p:spPr>
                <a:xfrm rot="1952202">
                  <a:off x="3994740" y="4476881"/>
                  <a:ext cx="377509" cy="322907"/>
                </a:xfrm>
                <a:prstGeom prst="hexagon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463"/>
                </a:p>
              </p:txBody>
            </p:sp>
            <p:sp>
              <p:nvSpPr>
                <p:cNvPr id="52" name="Sechseck 51">
                  <a:extLst>
                    <a:ext uri="{FF2B5EF4-FFF2-40B4-BE49-F238E27FC236}">
                      <a16:creationId xmlns:a16="http://schemas.microsoft.com/office/drawing/2014/main" id="{0322D257-B50F-9C48-ABAE-58EEEA5906DE}"/>
                    </a:ext>
                  </a:extLst>
                </p:cNvPr>
                <p:cNvSpPr/>
                <p:nvPr/>
              </p:nvSpPr>
              <p:spPr>
                <a:xfrm rot="1952202">
                  <a:off x="4158296" y="4205826"/>
                  <a:ext cx="377509" cy="322907"/>
                </a:xfrm>
                <a:prstGeom prst="hexagon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463"/>
                </a:p>
              </p:txBody>
            </p:sp>
          </p:grp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542C78D-B67D-1548-B937-D86BA47BAFC9}"/>
                </a:ext>
              </a:extLst>
            </p:cNvPr>
            <p:cNvSpPr/>
            <p:nvPr/>
          </p:nvSpPr>
          <p:spPr>
            <a:xfrm>
              <a:off x="3425815" y="4578156"/>
              <a:ext cx="722469" cy="698119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 dirty="0"/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EAB1F007-0D62-6A44-9007-FC42CB76F4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5481" y="4619411"/>
              <a:ext cx="1598853" cy="32334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4C6AC980-5398-3943-8F14-72F319B31BC5}"/>
                </a:ext>
              </a:extLst>
            </p:cNvPr>
            <p:cNvCxnSpPr>
              <a:cxnSpLocks/>
              <a:stCxn id="58" idx="6"/>
            </p:cNvCxnSpPr>
            <p:nvPr/>
          </p:nvCxnSpPr>
          <p:spPr>
            <a:xfrm flipV="1">
              <a:off x="4148284" y="3559741"/>
              <a:ext cx="2044055" cy="1367475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65106E71-15F5-A443-BF77-277042203313}"/>
                </a:ext>
              </a:extLst>
            </p:cNvPr>
            <p:cNvCxnSpPr>
              <a:cxnSpLocks/>
              <a:stCxn id="58" idx="6"/>
            </p:cNvCxnSpPr>
            <p:nvPr/>
          </p:nvCxnSpPr>
          <p:spPr>
            <a:xfrm flipV="1">
              <a:off x="4148284" y="2443278"/>
              <a:ext cx="2504882" cy="2483938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hteck 73">
            <a:extLst>
              <a:ext uri="{FF2B5EF4-FFF2-40B4-BE49-F238E27FC236}">
                <a16:creationId xmlns:a16="http://schemas.microsoft.com/office/drawing/2014/main" id="{DC300726-6FA7-AA4D-A934-5AA3DC7D80A9}"/>
              </a:ext>
            </a:extLst>
          </p:cNvPr>
          <p:cNvSpPr/>
          <p:nvPr/>
        </p:nvSpPr>
        <p:spPr>
          <a:xfrm>
            <a:off x="5284718" y="4296023"/>
            <a:ext cx="48282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3000" b="1" dirty="0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A665C0B7-8288-A748-BB4D-DA7358174B1E}"/>
              </a:ext>
            </a:extLst>
          </p:cNvPr>
          <p:cNvSpPr/>
          <p:nvPr/>
        </p:nvSpPr>
        <p:spPr>
          <a:xfrm>
            <a:off x="5654726" y="3446517"/>
            <a:ext cx="48282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3000" b="1" dirty="0">
                <a:solidFill>
                  <a:srgbClr val="FF0000"/>
                </a:solidFill>
              </a:rPr>
              <a:t>2.</a:t>
            </a: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8D5BF3AE-97B1-644E-914D-7DE783ABE2E0}"/>
              </a:ext>
            </a:extLst>
          </p:cNvPr>
          <p:cNvSpPr/>
          <p:nvPr/>
        </p:nvSpPr>
        <p:spPr>
          <a:xfrm>
            <a:off x="5989024" y="2537783"/>
            <a:ext cx="48282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3000" b="1" dirty="0">
                <a:solidFill>
                  <a:srgbClr val="FF0000"/>
                </a:solidFill>
              </a:rPr>
              <a:t>3.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F768F63E-194C-4FD4-A985-55556A6DEDF9}"/>
              </a:ext>
            </a:extLst>
          </p:cNvPr>
          <p:cNvSpPr/>
          <p:nvPr/>
        </p:nvSpPr>
        <p:spPr>
          <a:xfrm>
            <a:off x="9034762" y="959598"/>
            <a:ext cx="597912" cy="62265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63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DB3B8177-5595-4469-8627-3118F4C58F6C}"/>
              </a:ext>
            </a:extLst>
          </p:cNvPr>
          <p:cNvSpPr txBox="1"/>
          <p:nvPr/>
        </p:nvSpPr>
        <p:spPr>
          <a:xfrm>
            <a:off x="9097677" y="1057556"/>
            <a:ext cx="476410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275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84279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A0285EAA-B714-3743-B936-AF74020B8B27}"/>
              </a:ext>
            </a:extLst>
          </p:cNvPr>
          <p:cNvGrpSpPr/>
          <p:nvPr/>
        </p:nvGrpSpPr>
        <p:grpSpPr>
          <a:xfrm>
            <a:off x="380204" y="2523065"/>
            <a:ext cx="4164506" cy="3814933"/>
            <a:chOff x="380204" y="2523065"/>
            <a:chExt cx="4164506" cy="3814933"/>
          </a:xfrm>
        </p:grpSpPr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00F51E0D-B0CE-484A-ABDE-261974256C9B}"/>
                </a:ext>
              </a:extLst>
            </p:cNvPr>
            <p:cNvGrpSpPr/>
            <p:nvPr/>
          </p:nvGrpSpPr>
          <p:grpSpPr>
            <a:xfrm>
              <a:off x="737938" y="2523065"/>
              <a:ext cx="3806772" cy="3805557"/>
              <a:chOff x="737938" y="2523065"/>
              <a:chExt cx="3806772" cy="3805557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DD9080C3-02E3-B944-91B7-4267BEAFA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7938" y="2523065"/>
                <a:ext cx="3504596" cy="3615267"/>
              </a:xfrm>
              <a:prstGeom prst="rect">
                <a:avLst/>
              </a:prstGeom>
            </p:spPr>
          </p:pic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48FD146-4854-C84E-AADF-265D6FF48637}"/>
                  </a:ext>
                </a:extLst>
              </p:cNvPr>
              <p:cNvSpPr/>
              <p:nvPr/>
            </p:nvSpPr>
            <p:spPr>
              <a:xfrm rot="1331204">
                <a:off x="4081573" y="5099526"/>
                <a:ext cx="463137" cy="12290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10F25720-2873-F647-B08F-04070C686934}"/>
                </a:ext>
              </a:extLst>
            </p:cNvPr>
            <p:cNvSpPr/>
            <p:nvPr/>
          </p:nvSpPr>
          <p:spPr>
            <a:xfrm rot="20190218">
              <a:off x="380204" y="5108902"/>
              <a:ext cx="463137" cy="1229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4" name="Titel 1">
            <a:extLst>
              <a:ext uri="{FF2B5EF4-FFF2-40B4-BE49-F238E27FC236}">
                <a16:creationId xmlns:a16="http://schemas.microsoft.com/office/drawing/2014/main" id="{3974C3FE-FC02-454D-9E57-A4F08E95696D}"/>
              </a:ext>
            </a:extLst>
          </p:cNvPr>
          <p:cNvSpPr txBox="1">
            <a:spLocks/>
          </p:cNvSpPr>
          <p:nvPr/>
        </p:nvSpPr>
        <p:spPr>
          <a:xfrm>
            <a:off x="7025738" y="189230"/>
            <a:ext cx="2644995" cy="592307"/>
          </a:xfrm>
          <a:prstGeom prst="rect">
            <a:avLst/>
          </a:prstGeom>
          <a:solidFill>
            <a:schemeClr val="tx1"/>
          </a:solidFill>
        </p:spPr>
        <p:txBody>
          <a:bodyPr vert="horz" lIns="74295" tIns="37148" rIns="74295" bIns="37148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CH" sz="3900" b="1" dirty="0">
                <a:solidFill>
                  <a:schemeClr val="bg1"/>
                </a:solidFill>
              </a:rPr>
              <a:t>Ziel / Regeln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F5A5A52-A101-444B-AB2A-5449AA38355D}"/>
              </a:ext>
            </a:extLst>
          </p:cNvPr>
          <p:cNvSpPr txBox="1"/>
          <p:nvPr/>
        </p:nvSpPr>
        <p:spPr>
          <a:xfrm>
            <a:off x="504334" y="341153"/>
            <a:ext cx="4328582" cy="58477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800"/>
            </a:lvl1pPr>
          </a:lstStyle>
          <a:p>
            <a:r>
              <a:rPr lang="de-DE" sz="3200" u="sng" dirty="0">
                <a:sym typeface="Wingdings" pitchFamily="2" charset="2"/>
              </a:rPr>
              <a:t>Zugmöglichkeiten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5CBFEB2-583E-B243-9D99-CC7F08223C99}"/>
              </a:ext>
            </a:extLst>
          </p:cNvPr>
          <p:cNvGrpSpPr/>
          <p:nvPr/>
        </p:nvGrpSpPr>
        <p:grpSpPr>
          <a:xfrm>
            <a:off x="1208691" y="1225843"/>
            <a:ext cx="2522571" cy="1287508"/>
            <a:chOff x="1208691" y="1225843"/>
            <a:chExt cx="2522571" cy="1287508"/>
          </a:xfrm>
        </p:grpSpPr>
        <p:sp>
          <p:nvSpPr>
            <p:cNvPr id="40" name="Titel 1">
              <a:extLst>
                <a:ext uri="{FF2B5EF4-FFF2-40B4-BE49-F238E27FC236}">
                  <a16:creationId xmlns:a16="http://schemas.microsoft.com/office/drawing/2014/main" id="{A9B8787B-307A-494C-8CBD-F9AA01A66B12}"/>
                </a:ext>
              </a:extLst>
            </p:cNvPr>
            <p:cNvSpPr txBox="1">
              <a:spLocks/>
            </p:cNvSpPr>
            <p:nvPr/>
          </p:nvSpPr>
          <p:spPr>
            <a:xfrm>
              <a:off x="1932036" y="1646530"/>
              <a:ext cx="1799226" cy="584923"/>
            </a:xfrm>
            <a:prstGeom prst="rect">
              <a:avLst/>
            </a:prstGeom>
          </p:spPr>
          <p:txBody>
            <a:bodyPr vert="horz" lIns="74295" tIns="37148" rIns="74295" bIns="37148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CH" sz="3200" dirty="0">
                  <a:latin typeface="+mn-lt"/>
                </a:rPr>
                <a:t>Königin</a:t>
              </a:r>
            </a:p>
          </p:txBody>
        </p:sp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55D7D5C8-9882-1D49-8DC1-6632C9BAD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988" t="35214" r="68434" b="38808"/>
            <a:stretch/>
          </p:blipFill>
          <p:spPr>
            <a:xfrm>
              <a:off x="1208691" y="1225843"/>
              <a:ext cx="644222" cy="1287508"/>
            </a:xfrm>
            <a:prstGeom prst="rect">
              <a:avLst/>
            </a:prstGeom>
          </p:spPr>
        </p:pic>
      </p:grp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9287818-39C7-034C-AFD5-FBB5E4F5747E}"/>
              </a:ext>
            </a:extLst>
          </p:cNvPr>
          <p:cNvCxnSpPr>
            <a:cxnSpLocks/>
          </p:cNvCxnSpPr>
          <p:nvPr/>
        </p:nvCxnSpPr>
        <p:spPr>
          <a:xfrm flipV="1">
            <a:off x="849507" y="3268243"/>
            <a:ext cx="3203350" cy="1840598"/>
          </a:xfrm>
          <a:prstGeom prst="line">
            <a:avLst/>
          </a:prstGeom>
          <a:ln w="50800">
            <a:solidFill>
              <a:srgbClr val="FFC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9A21AC4B-3C3D-1D45-9B4F-017170451CC1}"/>
              </a:ext>
            </a:extLst>
          </p:cNvPr>
          <p:cNvCxnSpPr>
            <a:cxnSpLocks/>
          </p:cNvCxnSpPr>
          <p:nvPr/>
        </p:nvCxnSpPr>
        <p:spPr>
          <a:xfrm flipV="1">
            <a:off x="1645920" y="2855289"/>
            <a:ext cx="1581027" cy="2725501"/>
          </a:xfrm>
          <a:prstGeom prst="line">
            <a:avLst/>
          </a:prstGeom>
          <a:ln w="50800">
            <a:solidFill>
              <a:srgbClr val="FFFF00">
                <a:alpha val="9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Bogen 43">
            <a:extLst>
              <a:ext uri="{FF2B5EF4-FFF2-40B4-BE49-F238E27FC236}">
                <a16:creationId xmlns:a16="http://schemas.microsoft.com/office/drawing/2014/main" id="{8CD5445D-6208-7A4E-88FC-7A69D2A0472B}"/>
              </a:ext>
            </a:extLst>
          </p:cNvPr>
          <p:cNvSpPr/>
          <p:nvPr/>
        </p:nvSpPr>
        <p:spPr>
          <a:xfrm rot="11286868">
            <a:off x="1368688" y="4457145"/>
            <a:ext cx="922963" cy="888568"/>
          </a:xfrm>
          <a:prstGeom prst="arc">
            <a:avLst>
              <a:gd name="adj1" fmla="val 16200000"/>
              <a:gd name="adj2" fmla="val 21377362"/>
            </a:avLst>
          </a:prstGeom>
          <a:ln w="5715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 sz="1463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C85DF880-0C40-9C42-8A87-214C62E62A17}"/>
              </a:ext>
            </a:extLst>
          </p:cNvPr>
          <p:cNvSpPr/>
          <p:nvPr/>
        </p:nvSpPr>
        <p:spPr>
          <a:xfrm>
            <a:off x="1375071" y="4672847"/>
            <a:ext cx="7425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3200" b="1" dirty="0">
                <a:solidFill>
                  <a:srgbClr val="FF0000"/>
                </a:solidFill>
              </a:rPr>
              <a:t>30°</a:t>
            </a:r>
          </a:p>
        </p:txBody>
      </p: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75FB72B5-DFBB-C24E-B9AB-E8FF0B4F8377}"/>
              </a:ext>
            </a:extLst>
          </p:cNvPr>
          <p:cNvCxnSpPr>
            <a:cxnSpLocks/>
          </p:cNvCxnSpPr>
          <p:nvPr/>
        </p:nvCxnSpPr>
        <p:spPr>
          <a:xfrm>
            <a:off x="847112" y="4200342"/>
            <a:ext cx="3205745" cy="0"/>
          </a:xfrm>
          <a:prstGeom prst="line">
            <a:avLst/>
          </a:prstGeom>
          <a:ln w="50800">
            <a:solidFill>
              <a:srgbClr val="FF98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54">
            <a:extLst>
              <a:ext uri="{FF2B5EF4-FFF2-40B4-BE49-F238E27FC236}">
                <a16:creationId xmlns:a16="http://schemas.microsoft.com/office/drawing/2014/main" id="{FA45BAC3-8C10-EC44-A712-2C36BBAE729D}"/>
              </a:ext>
            </a:extLst>
          </p:cNvPr>
          <p:cNvCxnSpPr>
            <a:cxnSpLocks/>
          </p:cNvCxnSpPr>
          <p:nvPr/>
        </p:nvCxnSpPr>
        <p:spPr>
          <a:xfrm>
            <a:off x="847112" y="3268243"/>
            <a:ext cx="3205745" cy="1840598"/>
          </a:xfrm>
          <a:prstGeom prst="line">
            <a:avLst/>
          </a:prstGeom>
          <a:ln w="50800">
            <a:solidFill>
              <a:srgbClr val="FF6F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>
            <a:extLst>
              <a:ext uri="{FF2B5EF4-FFF2-40B4-BE49-F238E27FC236}">
                <a16:creationId xmlns:a16="http://schemas.microsoft.com/office/drawing/2014/main" id="{E4A5B91E-7F70-F84A-A356-C4D984C039A0}"/>
              </a:ext>
            </a:extLst>
          </p:cNvPr>
          <p:cNvCxnSpPr>
            <a:cxnSpLocks/>
          </p:cNvCxnSpPr>
          <p:nvPr/>
        </p:nvCxnSpPr>
        <p:spPr>
          <a:xfrm>
            <a:off x="1645920" y="2855289"/>
            <a:ext cx="1581027" cy="2725501"/>
          </a:xfrm>
          <a:prstGeom prst="line">
            <a:avLst/>
          </a:prstGeom>
          <a:ln w="50800">
            <a:solidFill>
              <a:srgbClr val="FF0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153BC929-34A9-DE43-BDEA-7148210341A4}"/>
              </a:ext>
            </a:extLst>
          </p:cNvPr>
          <p:cNvCxnSpPr>
            <a:cxnSpLocks/>
          </p:cNvCxnSpPr>
          <p:nvPr/>
        </p:nvCxnSpPr>
        <p:spPr>
          <a:xfrm>
            <a:off x="2428504" y="3336966"/>
            <a:ext cx="0" cy="1710047"/>
          </a:xfrm>
          <a:prstGeom prst="line">
            <a:avLst/>
          </a:prstGeom>
          <a:ln w="50800">
            <a:solidFill>
              <a:srgbClr val="FF00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Sechseck 53">
            <a:extLst>
              <a:ext uri="{FF2B5EF4-FFF2-40B4-BE49-F238E27FC236}">
                <a16:creationId xmlns:a16="http://schemas.microsoft.com/office/drawing/2014/main" id="{B17ACEB3-A5B9-744E-B594-472BA2A97528}"/>
              </a:ext>
            </a:extLst>
          </p:cNvPr>
          <p:cNvSpPr/>
          <p:nvPr/>
        </p:nvSpPr>
        <p:spPr>
          <a:xfrm>
            <a:off x="126124" y="1061545"/>
            <a:ext cx="4681517" cy="5623034"/>
          </a:xfrm>
          <a:prstGeom prst="hexagon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353348F-4DE5-484F-B27B-10BA5D195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128" y="2543827"/>
            <a:ext cx="2885239" cy="2957823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069F497-DA62-104B-B58E-8A4D0E4DB0B8}"/>
              </a:ext>
            </a:extLst>
          </p:cNvPr>
          <p:cNvGrpSpPr/>
          <p:nvPr/>
        </p:nvGrpSpPr>
        <p:grpSpPr>
          <a:xfrm>
            <a:off x="4900030" y="222612"/>
            <a:ext cx="2591074" cy="1775701"/>
            <a:chOff x="5098361" y="415471"/>
            <a:chExt cx="2591074" cy="1775701"/>
          </a:xfrm>
        </p:grpSpPr>
        <p:sp>
          <p:nvSpPr>
            <p:cNvPr id="24" name="Titel 1">
              <a:extLst>
                <a:ext uri="{FF2B5EF4-FFF2-40B4-BE49-F238E27FC236}">
                  <a16:creationId xmlns:a16="http://schemas.microsoft.com/office/drawing/2014/main" id="{EC7E5D7F-84A5-F243-95A0-8980FBC6CCAC}"/>
                </a:ext>
              </a:extLst>
            </p:cNvPr>
            <p:cNvSpPr txBox="1">
              <a:spLocks/>
            </p:cNvSpPr>
            <p:nvPr/>
          </p:nvSpPr>
          <p:spPr>
            <a:xfrm>
              <a:off x="5890208" y="1021180"/>
              <a:ext cx="1799227" cy="584923"/>
            </a:xfrm>
            <a:prstGeom prst="rect">
              <a:avLst/>
            </a:prstGeom>
          </p:spPr>
          <p:txBody>
            <a:bodyPr vert="horz" lIns="74295" tIns="37148" rIns="74295" bIns="37148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CH" sz="3200" dirty="0">
                  <a:latin typeface="+mn-lt"/>
                </a:rPr>
                <a:t>König</a:t>
              </a:r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C06DDFB-CE7B-564D-BF79-FEEC86119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29" t="32173" r="84996" b="38682"/>
            <a:stretch/>
          </p:blipFill>
          <p:spPr>
            <a:xfrm>
              <a:off x="5098361" y="415471"/>
              <a:ext cx="791847" cy="1775701"/>
            </a:xfrm>
            <a:prstGeom prst="rect">
              <a:avLst/>
            </a:prstGeom>
          </p:spPr>
        </p:pic>
      </p:grpSp>
      <p:sp>
        <p:nvSpPr>
          <p:cNvPr id="27" name="Sechseck 26">
            <a:extLst>
              <a:ext uri="{FF2B5EF4-FFF2-40B4-BE49-F238E27FC236}">
                <a16:creationId xmlns:a16="http://schemas.microsoft.com/office/drawing/2014/main" id="{A7348164-72DA-304A-8147-F1B119981956}"/>
              </a:ext>
            </a:extLst>
          </p:cNvPr>
          <p:cNvSpPr/>
          <p:nvPr/>
        </p:nvSpPr>
        <p:spPr>
          <a:xfrm>
            <a:off x="4936960" y="1566901"/>
            <a:ext cx="4960926" cy="5014723"/>
          </a:xfrm>
          <a:prstGeom prst="hexagon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2FAB0CE-153F-BC41-AD21-BD3C9FC6396C}"/>
              </a:ext>
            </a:extLst>
          </p:cNvPr>
          <p:cNvCxnSpPr>
            <a:cxnSpLocks/>
          </p:cNvCxnSpPr>
          <p:nvPr/>
        </p:nvCxnSpPr>
        <p:spPr>
          <a:xfrm flipH="1" flipV="1">
            <a:off x="7416029" y="2148298"/>
            <a:ext cx="1" cy="720000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00DD732-521E-9F48-91D9-546BB833773F}"/>
              </a:ext>
            </a:extLst>
          </p:cNvPr>
          <p:cNvCxnSpPr>
            <a:cxnSpLocks/>
          </p:cNvCxnSpPr>
          <p:nvPr/>
        </p:nvCxnSpPr>
        <p:spPr>
          <a:xfrm flipV="1">
            <a:off x="7815018" y="2604022"/>
            <a:ext cx="489738" cy="792000"/>
          </a:xfrm>
          <a:prstGeom prst="straightConnector1">
            <a:avLst/>
          </a:prstGeom>
          <a:ln w="50800">
            <a:solidFill>
              <a:srgbClr val="FFC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240E1471-0512-7040-81B9-9DCC17E7F327}"/>
              </a:ext>
            </a:extLst>
          </p:cNvPr>
          <p:cNvCxnSpPr>
            <a:cxnSpLocks/>
          </p:cNvCxnSpPr>
          <p:nvPr/>
        </p:nvCxnSpPr>
        <p:spPr>
          <a:xfrm flipV="1">
            <a:off x="8421400" y="3047402"/>
            <a:ext cx="679921" cy="396000"/>
          </a:xfrm>
          <a:prstGeom prst="straightConnector1">
            <a:avLst/>
          </a:prstGeom>
          <a:ln w="50800">
            <a:solidFill>
              <a:srgbClr val="FF98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08EC2DC9-E56F-A14D-960A-9DED90B14907}"/>
              </a:ext>
            </a:extLst>
          </p:cNvPr>
          <p:cNvCxnSpPr>
            <a:cxnSpLocks/>
          </p:cNvCxnSpPr>
          <p:nvPr/>
        </p:nvCxnSpPr>
        <p:spPr>
          <a:xfrm flipV="1">
            <a:off x="8186188" y="3990161"/>
            <a:ext cx="1143736" cy="1"/>
          </a:xfrm>
          <a:prstGeom prst="straightConnector1">
            <a:avLst/>
          </a:prstGeom>
          <a:ln w="50800">
            <a:solidFill>
              <a:srgbClr val="FF6F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35CB7857-EF23-1D48-B6BE-7325742ADA1C}"/>
              </a:ext>
            </a:extLst>
          </p:cNvPr>
          <p:cNvCxnSpPr>
            <a:cxnSpLocks/>
          </p:cNvCxnSpPr>
          <p:nvPr/>
        </p:nvCxnSpPr>
        <p:spPr>
          <a:xfrm>
            <a:off x="7815018" y="4672847"/>
            <a:ext cx="619057" cy="966018"/>
          </a:xfrm>
          <a:prstGeom prst="straightConnector1">
            <a:avLst/>
          </a:prstGeom>
          <a:ln w="50800">
            <a:solidFill>
              <a:srgbClr val="FF00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51DDD1AC-B70A-FF46-A5F8-4B3878D74531}"/>
              </a:ext>
            </a:extLst>
          </p:cNvPr>
          <p:cNvCxnSpPr>
            <a:cxnSpLocks/>
          </p:cNvCxnSpPr>
          <p:nvPr/>
        </p:nvCxnSpPr>
        <p:spPr>
          <a:xfrm>
            <a:off x="8434075" y="4628397"/>
            <a:ext cx="667246" cy="37223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79E4C7BB-2A87-7946-912D-F1F630BB5766}"/>
              </a:ext>
            </a:extLst>
          </p:cNvPr>
          <p:cNvCxnSpPr>
            <a:cxnSpLocks/>
          </p:cNvCxnSpPr>
          <p:nvPr/>
        </p:nvCxnSpPr>
        <p:spPr>
          <a:xfrm>
            <a:off x="7416029" y="5154286"/>
            <a:ext cx="0" cy="720000"/>
          </a:xfrm>
          <a:prstGeom prst="straightConnector1">
            <a:avLst/>
          </a:prstGeom>
          <a:ln w="50800">
            <a:solidFill>
              <a:srgbClr val="FF00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C562F47E-F593-DC45-86A0-B7CC085DE943}"/>
              </a:ext>
            </a:extLst>
          </p:cNvPr>
          <p:cNvCxnSpPr>
            <a:cxnSpLocks/>
          </p:cNvCxnSpPr>
          <p:nvPr/>
        </p:nvCxnSpPr>
        <p:spPr>
          <a:xfrm flipH="1">
            <a:off x="6524804" y="4672846"/>
            <a:ext cx="500934" cy="792000"/>
          </a:xfrm>
          <a:prstGeom prst="straightConnector1">
            <a:avLst/>
          </a:prstGeom>
          <a:ln w="50800">
            <a:solidFill>
              <a:srgbClr val="A319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FD8EA19C-8154-E947-8DFD-9FB8BEC94BA4}"/>
              </a:ext>
            </a:extLst>
          </p:cNvPr>
          <p:cNvCxnSpPr>
            <a:cxnSpLocks/>
          </p:cNvCxnSpPr>
          <p:nvPr/>
        </p:nvCxnSpPr>
        <p:spPr>
          <a:xfrm flipH="1" flipV="1">
            <a:off x="5626849" y="4022738"/>
            <a:ext cx="1070272" cy="10613"/>
          </a:xfrm>
          <a:prstGeom prst="straightConnector1">
            <a:avLst/>
          </a:prstGeom>
          <a:ln w="50800">
            <a:solidFill>
              <a:srgbClr val="1952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9B35B7FB-97A8-3345-9043-401D5B6C0820}"/>
              </a:ext>
            </a:extLst>
          </p:cNvPr>
          <p:cNvCxnSpPr>
            <a:cxnSpLocks/>
          </p:cNvCxnSpPr>
          <p:nvPr/>
        </p:nvCxnSpPr>
        <p:spPr>
          <a:xfrm flipH="1" flipV="1">
            <a:off x="5861147" y="3047402"/>
            <a:ext cx="585892" cy="399581"/>
          </a:xfrm>
          <a:prstGeom prst="straightConnector1">
            <a:avLst/>
          </a:prstGeom>
          <a:ln w="50800">
            <a:solidFill>
              <a:srgbClr val="00AA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C2D5F67A-5278-B244-8BC1-D0B16E5439D9}"/>
              </a:ext>
            </a:extLst>
          </p:cNvPr>
          <p:cNvCxnSpPr>
            <a:cxnSpLocks/>
          </p:cNvCxnSpPr>
          <p:nvPr/>
        </p:nvCxnSpPr>
        <p:spPr>
          <a:xfrm flipH="1" flipV="1">
            <a:off x="6504240" y="2513351"/>
            <a:ext cx="566703" cy="869892"/>
          </a:xfrm>
          <a:prstGeom prst="straightConnector1">
            <a:avLst/>
          </a:prstGeom>
          <a:ln w="50800">
            <a:solidFill>
              <a:srgbClr val="00F0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7FB24CD8-566C-C24D-BE75-1978BBF7899E}"/>
              </a:ext>
            </a:extLst>
          </p:cNvPr>
          <p:cNvCxnSpPr>
            <a:cxnSpLocks/>
          </p:cNvCxnSpPr>
          <p:nvPr/>
        </p:nvCxnSpPr>
        <p:spPr>
          <a:xfrm flipH="1">
            <a:off x="5778757" y="4582950"/>
            <a:ext cx="661456" cy="396000"/>
          </a:xfrm>
          <a:prstGeom prst="straightConnector1">
            <a:avLst/>
          </a:prstGeom>
          <a:ln w="50800">
            <a:solidFill>
              <a:srgbClr val="5E1E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>
            <a:extLst>
              <a:ext uri="{FF2B5EF4-FFF2-40B4-BE49-F238E27FC236}">
                <a16:creationId xmlns:a16="http://schemas.microsoft.com/office/drawing/2014/main" id="{35F1EE05-ECCF-47C2-BA45-76374EE533E0}"/>
              </a:ext>
            </a:extLst>
          </p:cNvPr>
          <p:cNvSpPr/>
          <p:nvPr/>
        </p:nvSpPr>
        <p:spPr>
          <a:xfrm>
            <a:off x="9034762" y="959598"/>
            <a:ext cx="597912" cy="62265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63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86B78C61-D940-4F51-92BB-897219C5C208}"/>
              </a:ext>
            </a:extLst>
          </p:cNvPr>
          <p:cNvSpPr txBox="1"/>
          <p:nvPr/>
        </p:nvSpPr>
        <p:spPr>
          <a:xfrm>
            <a:off x="9097677" y="1057556"/>
            <a:ext cx="476410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275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3538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1639A8E9-2CBB-E84E-A1E5-609B0AC47B54}"/>
              </a:ext>
            </a:extLst>
          </p:cNvPr>
          <p:cNvSpPr txBox="1"/>
          <p:nvPr/>
        </p:nvSpPr>
        <p:spPr>
          <a:xfrm>
            <a:off x="552375" y="2319145"/>
            <a:ext cx="7709400" cy="381642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800"/>
            </a:lvl1pPr>
          </a:lstStyle>
          <a:p>
            <a:pPr marL="292795" indent="-29279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CH" sz="3200" dirty="0"/>
              <a:t>König	</a:t>
            </a:r>
            <a:r>
              <a:rPr lang="de-CH" sz="3200" dirty="0">
                <a:sym typeface="Wingdings" pitchFamily="2" charset="2"/>
              </a:rPr>
              <a:t> </a:t>
            </a:r>
            <a:r>
              <a:rPr lang="de-CH" sz="3200" dirty="0"/>
              <a:t>direkt schlagen </a:t>
            </a:r>
          </a:p>
          <a:p>
            <a:pPr>
              <a:spcAft>
                <a:spcPts val="1200"/>
              </a:spcAft>
            </a:pPr>
            <a:r>
              <a:rPr lang="de-CH" sz="3200" dirty="0">
                <a:sym typeface="Wingdings" pitchFamily="2" charset="2"/>
              </a:rPr>
              <a:t>			 Spieler verliert</a:t>
            </a:r>
          </a:p>
          <a:p>
            <a:pPr marL="292795" indent="-29279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CH" sz="3200" dirty="0">
                <a:sym typeface="Wingdings" pitchFamily="2" charset="2"/>
              </a:rPr>
              <a:t> dynamisch, schneller</a:t>
            </a:r>
          </a:p>
          <a:p>
            <a:pPr marL="292795" indent="-29279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CH" sz="3200" dirty="0">
                <a:sym typeface="Wingdings" pitchFamily="2" charset="2"/>
              </a:rPr>
              <a:t> Aufmerksamkeit wichtig</a:t>
            </a:r>
          </a:p>
          <a:p>
            <a:pPr marL="292795" indent="-29279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CH" sz="3200" dirty="0">
                <a:sym typeface="Wingdings" pitchFamily="2" charset="2"/>
              </a:rPr>
              <a:t>unüberlegter Zug</a:t>
            </a:r>
          </a:p>
          <a:p>
            <a:pPr>
              <a:spcAft>
                <a:spcPts val="1200"/>
              </a:spcAft>
            </a:pPr>
            <a:r>
              <a:rPr lang="de-CH" sz="3200" dirty="0">
                <a:sym typeface="Wingdings" pitchFamily="2" charset="2"/>
              </a:rPr>
              <a:t>			 Spiel verloren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D3E128EC-27DC-0A41-9EE6-978DDB5D1BD1}"/>
              </a:ext>
            </a:extLst>
          </p:cNvPr>
          <p:cNvSpPr txBox="1">
            <a:spLocks/>
          </p:cNvSpPr>
          <p:nvPr/>
        </p:nvSpPr>
        <p:spPr>
          <a:xfrm>
            <a:off x="6939277" y="278251"/>
            <a:ext cx="2644995" cy="592307"/>
          </a:xfrm>
          <a:prstGeom prst="rect">
            <a:avLst/>
          </a:prstGeom>
          <a:solidFill>
            <a:schemeClr val="tx1"/>
          </a:solidFill>
        </p:spPr>
        <p:txBody>
          <a:bodyPr vert="horz" lIns="74295" tIns="37148" rIns="74295" bIns="37148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CH" sz="3900" b="1" dirty="0">
                <a:solidFill>
                  <a:schemeClr val="bg1"/>
                </a:solidFill>
              </a:rPr>
              <a:t>Ziel / Regeln</a:t>
            </a:r>
          </a:p>
        </p:txBody>
      </p: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270999A1-D54A-C640-B9A0-9F1380AA1DD9}"/>
              </a:ext>
            </a:extLst>
          </p:cNvPr>
          <p:cNvGrpSpPr/>
          <p:nvPr/>
        </p:nvGrpSpPr>
        <p:grpSpPr>
          <a:xfrm>
            <a:off x="1221054" y="436419"/>
            <a:ext cx="3300322" cy="1741333"/>
            <a:chOff x="940723" y="-66759"/>
            <a:chExt cx="3300322" cy="1741333"/>
          </a:xfrm>
        </p:grpSpPr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E25F1089-4E6F-5340-ACE6-D1E086D394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29" t="32173" r="84996" b="38682"/>
            <a:stretch/>
          </p:blipFill>
          <p:spPr>
            <a:xfrm>
              <a:off x="940723" y="96506"/>
              <a:ext cx="583644" cy="1308810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0891DF0E-FD50-8643-8A25-3D80D8DFB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988" t="35214" r="68434" b="38808"/>
            <a:stretch/>
          </p:blipFill>
          <p:spPr>
            <a:xfrm>
              <a:off x="3544498" y="367380"/>
              <a:ext cx="417159" cy="833711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AF3C5A4C-5521-6E4E-BA15-B610489F99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569" t="40738" r="18247" b="38738"/>
            <a:stretch/>
          </p:blipFill>
          <p:spPr>
            <a:xfrm>
              <a:off x="3086761" y="173031"/>
              <a:ext cx="394654" cy="641771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4A69E5B9-94A0-CE4B-BD3F-3A77B75CE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978" t="34483" r="51523" b="39158"/>
            <a:stretch/>
          </p:blipFill>
          <p:spPr>
            <a:xfrm>
              <a:off x="2754435" y="569989"/>
              <a:ext cx="332326" cy="631102"/>
            </a:xfrm>
            <a:prstGeom prst="rect">
              <a:avLst/>
            </a:prstGeom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C19C791A-B31D-D249-BA22-E3F866F32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881" r="22682"/>
            <a:stretch/>
          </p:blipFill>
          <p:spPr>
            <a:xfrm>
              <a:off x="3180271" y="868681"/>
              <a:ext cx="332326" cy="711036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687F7F70-ABB9-094B-9C98-4E0E226B4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1571" y="274056"/>
              <a:ext cx="732107" cy="641771"/>
            </a:xfrm>
            <a:prstGeom prst="rect">
              <a:avLst/>
            </a:prstGeom>
          </p:spPr>
        </p:pic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493A79FC-21A0-EB45-8CCA-A9D23DF5A368}"/>
                </a:ext>
              </a:extLst>
            </p:cNvPr>
            <p:cNvSpPr txBox="1"/>
            <p:nvPr/>
          </p:nvSpPr>
          <p:spPr>
            <a:xfrm>
              <a:off x="1672609" y="510490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/>
                <a:t>=</a:t>
              </a:r>
            </a:p>
          </p:txBody>
        </p:sp>
        <p:sp>
          <p:nvSpPr>
            <p:cNvPr id="60" name="Sechseck 59">
              <a:extLst>
                <a:ext uri="{FF2B5EF4-FFF2-40B4-BE49-F238E27FC236}">
                  <a16:creationId xmlns:a16="http://schemas.microsoft.com/office/drawing/2014/main" id="{8E12E727-DC3A-5747-944A-67B4F3DCA716}"/>
                </a:ext>
              </a:extLst>
            </p:cNvPr>
            <p:cNvSpPr/>
            <p:nvPr/>
          </p:nvSpPr>
          <p:spPr>
            <a:xfrm>
              <a:off x="2239009" y="-66759"/>
              <a:ext cx="2002036" cy="1741333"/>
            </a:xfrm>
            <a:prstGeom prst="hexagon">
              <a:avLst/>
            </a:prstGeom>
            <a:noFill/>
            <a:ln w="539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18" name="Ellipse 17">
            <a:extLst>
              <a:ext uri="{FF2B5EF4-FFF2-40B4-BE49-F238E27FC236}">
                <a16:creationId xmlns:a16="http://schemas.microsoft.com/office/drawing/2014/main" id="{8ED12DCE-06CB-4DBC-81C1-5925BCA39679}"/>
              </a:ext>
            </a:extLst>
          </p:cNvPr>
          <p:cNvSpPr/>
          <p:nvPr/>
        </p:nvSpPr>
        <p:spPr>
          <a:xfrm>
            <a:off x="9034762" y="959598"/>
            <a:ext cx="597912" cy="62265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63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BB62F23-6D42-4E70-8E8C-6C9C4DDC7F06}"/>
              </a:ext>
            </a:extLst>
          </p:cNvPr>
          <p:cNvSpPr txBox="1"/>
          <p:nvPr/>
        </p:nvSpPr>
        <p:spPr>
          <a:xfrm>
            <a:off x="9097677" y="1057556"/>
            <a:ext cx="476410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275" dirty="0"/>
              <a:t>8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D769DD5-88A4-416B-862B-44AEA2C13E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429" t="32173" r="84996" b="38682"/>
          <a:stretch/>
        </p:blipFill>
        <p:spPr>
          <a:xfrm rot="7507018">
            <a:off x="8341338" y="4313135"/>
            <a:ext cx="583644" cy="130881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E0044C3-BF62-4B30-9358-FB74EABB49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9" t="32173" r="84996" b="38682"/>
          <a:stretch/>
        </p:blipFill>
        <p:spPr>
          <a:xfrm>
            <a:off x="7359360" y="2446202"/>
            <a:ext cx="858361" cy="1924857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8A86762-C7D2-458F-88C1-7CB8B8E4D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429" t="32173" r="84996" b="38682"/>
          <a:stretch/>
        </p:blipFill>
        <p:spPr>
          <a:xfrm rot="14750009">
            <a:off x="6483178" y="4072407"/>
            <a:ext cx="583644" cy="130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208C55-EDA8-4015-8A7B-8EC635A4B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9" y="365126"/>
            <a:ext cx="4270672" cy="1325563"/>
          </a:xfrm>
        </p:spPr>
        <p:txBody>
          <a:bodyPr/>
          <a:lstStyle/>
          <a:p>
            <a:r>
              <a:rPr lang="de-CH" dirty="0"/>
              <a:t>Quality Assurance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A7CF36-E82E-421F-8127-BDF238604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Was wird gemessen?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BD7583-EEE8-45C6-BD30-A059A306B8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CH" dirty="0"/>
              <a:t>Code Coverage</a:t>
            </a:r>
          </a:p>
          <a:p>
            <a:r>
              <a:rPr lang="de-CH" dirty="0" err="1"/>
              <a:t>Metrics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Anz. Zeilen Code pro Methode</a:t>
            </a:r>
          </a:p>
          <a:p>
            <a:pPr lvl="1"/>
            <a:r>
              <a:rPr lang="de-CH" dirty="0"/>
              <a:t>Komplexität der Klassen</a:t>
            </a:r>
          </a:p>
          <a:p>
            <a:pPr lvl="1"/>
            <a:r>
              <a:rPr lang="de-CH" dirty="0"/>
              <a:t>Anz. Kommentare pro Zeilen Code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1E5749-1A31-4B8A-8164-B1C1392AE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/>
              <a:t>Wie wird gemessen?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1008119-FB64-468D-9E07-7077EC3C4F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Jacoco</a:t>
            </a:r>
            <a:endParaRPr lang="de-CH" dirty="0"/>
          </a:p>
          <a:p>
            <a:r>
              <a:rPr lang="de-CH" dirty="0" err="1"/>
              <a:t>Metrics</a:t>
            </a:r>
            <a:r>
              <a:rPr lang="de-CH" dirty="0"/>
              <a:t>:</a:t>
            </a:r>
          </a:p>
          <a:p>
            <a:pPr lvl="1"/>
            <a:r>
              <a:rPr lang="de-CH" dirty="0" err="1"/>
              <a:t>Metrics</a:t>
            </a:r>
            <a:r>
              <a:rPr lang="de-CH" dirty="0"/>
              <a:t> </a:t>
            </a:r>
            <a:r>
              <a:rPr lang="de-CH" dirty="0" err="1"/>
              <a:t>Reloaded</a:t>
            </a:r>
            <a:endParaRPr lang="de-CH" dirty="0"/>
          </a:p>
          <a:p>
            <a:pPr lvl="1"/>
            <a:r>
              <a:rPr lang="de-CH" dirty="0" err="1"/>
              <a:t>Javadoc</a:t>
            </a:r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5E2E94-6E20-46E3-9F08-3422B7B81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963" b="51852" l="56563" r="69323">
                        <a14:foregroundMark x1="60833" y1="32963" x2="60833" y2="32963"/>
                        <a14:foregroundMark x1="60052" y1="51852" x2="62865" y2="52315"/>
                        <a14:foregroundMark x1="64087" y1="52093" x2="65417" y2="51852"/>
                        <a14:foregroundMark x1="65417" y1="51852" x2="66146" y2="51204"/>
                        <a14:backgroundMark x1="69167" y1="39722" x2="69167" y2="39722"/>
                        <a14:backgroundMark x1="69010" y1="39722" x2="69010" y2="39722"/>
                        <a14:backgroundMark x1="68958" y1="39722" x2="68958" y2="39722"/>
                        <a14:backgroundMark x1="68490" y1="38611" x2="69479" y2="40926"/>
                        <a14:backgroundMark x1="68698" y1="40000" x2="68698" y2="40000"/>
                        <a14:backgroundMark x1="63125" y1="52407" x2="63646" y2="52407"/>
                        <a14:backgroundMark x1="63177" y1="52130" x2="63958" y2="52407"/>
                      </a14:backgroundRemoval>
                    </a14:imgEffect>
                  </a14:imgLayer>
                </a14:imgProps>
              </a:ext>
            </a:extLst>
          </a:blip>
          <a:srcRect l="54970" t="30728" r="29045" b="46316"/>
          <a:stretch/>
        </p:blipFill>
        <p:spPr>
          <a:xfrm>
            <a:off x="8620856" y="5808932"/>
            <a:ext cx="1011818" cy="817379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E59A549E-1DD1-4A8B-9DD5-F978F7B6745B}"/>
              </a:ext>
            </a:extLst>
          </p:cNvPr>
          <p:cNvSpPr/>
          <p:nvPr/>
        </p:nvSpPr>
        <p:spPr>
          <a:xfrm>
            <a:off x="9034762" y="3137219"/>
            <a:ext cx="597912" cy="62265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63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7718F86-F4EB-46F6-BE65-213E44530E3B}"/>
              </a:ext>
            </a:extLst>
          </p:cNvPr>
          <p:cNvSpPr txBox="1"/>
          <p:nvPr/>
        </p:nvSpPr>
        <p:spPr>
          <a:xfrm>
            <a:off x="9185292" y="3245935"/>
            <a:ext cx="298404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275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19943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203</Words>
  <Application>Microsoft Office PowerPoint</Application>
  <PresentationFormat>A4-Papier (210 x 297 mm)</PresentationFormat>
  <Paragraphs>94</Paragraphs>
  <Slides>16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Office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Quality Assurance</vt:lpstr>
      <vt:lpstr>Quality Assurance</vt:lpstr>
      <vt:lpstr>Quality Assurance</vt:lpstr>
      <vt:lpstr>Quality Assurance</vt:lpstr>
      <vt:lpstr>Quality Assurance</vt:lpstr>
      <vt:lpstr>TECHNOLOGY </vt:lpstr>
      <vt:lpstr>WE ARE SMARTER NOW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sascha tran</dc:creator>
  <cp:lastModifiedBy>sascha tran</cp:lastModifiedBy>
  <cp:revision>165</cp:revision>
  <dcterms:created xsi:type="dcterms:W3CDTF">2021-03-08T10:43:47Z</dcterms:created>
  <dcterms:modified xsi:type="dcterms:W3CDTF">2021-05-26T14:39:44Z</dcterms:modified>
</cp:coreProperties>
</file>